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1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2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3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4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5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6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7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8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19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0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21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2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3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4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5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26.xml" ContentType="application/vnd.openxmlformats-officedocument.presentationml.notesSlide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27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8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4979" r:id="rId2"/>
    <p:sldId id="4980" r:id="rId3"/>
    <p:sldId id="258" r:id="rId4"/>
    <p:sldId id="4983" r:id="rId5"/>
    <p:sldId id="4985" r:id="rId6"/>
    <p:sldId id="265" r:id="rId7"/>
    <p:sldId id="4988" r:id="rId8"/>
    <p:sldId id="4957" r:id="rId9"/>
    <p:sldId id="4959" r:id="rId10"/>
    <p:sldId id="4994" r:id="rId11"/>
    <p:sldId id="4997" r:id="rId12"/>
    <p:sldId id="4998" r:id="rId13"/>
    <p:sldId id="4999" r:id="rId14"/>
    <p:sldId id="5001" r:id="rId15"/>
    <p:sldId id="5002" r:id="rId16"/>
    <p:sldId id="5003" r:id="rId17"/>
    <p:sldId id="5004" r:id="rId18"/>
    <p:sldId id="5005" r:id="rId19"/>
    <p:sldId id="5006" r:id="rId20"/>
    <p:sldId id="5007" r:id="rId21"/>
    <p:sldId id="5010" r:id="rId22"/>
    <p:sldId id="5020" r:id="rId23"/>
    <p:sldId id="5023" r:id="rId24"/>
    <p:sldId id="5022" r:id="rId25"/>
    <p:sldId id="5012" r:id="rId26"/>
    <p:sldId id="5015" r:id="rId27"/>
    <p:sldId id="5018" r:id="rId28"/>
    <p:sldId id="5024" r:id="rId29"/>
    <p:sldId id="5025" r:id="rId30"/>
    <p:sldId id="5027" r:id="rId31"/>
    <p:sldId id="5035" r:id="rId32"/>
    <p:sldId id="5036" r:id="rId33"/>
    <p:sldId id="5037" r:id="rId34"/>
    <p:sldId id="5017" r:id="rId35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87E"/>
    <a:srgbClr val="2F528F"/>
    <a:srgbClr val="587EB0"/>
    <a:srgbClr val="4A81BE"/>
    <a:srgbClr val="557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单位（万）</a:t>
            </a:r>
          </a:p>
        </c:rich>
      </c:tx>
      <c:layout>
        <c:manualLayout>
          <c:xMode val="edge"/>
          <c:yMode val="edge"/>
          <c:x val="2.5376416849940799E-3"/>
          <c:y val="1.20269403463759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4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 alt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688885129419698E-2"/>
          <c:y val="0.123957665169981"/>
          <c:w val="0.91963605979017704"/>
          <c:h val="0.8005772931366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2021年</c:v>
                </c:pt>
                <c:pt idx="1">
                  <c:v>2022年</c:v>
                </c:pt>
                <c:pt idx="2">
                  <c:v>2023年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4000</c:v>
                </c:pt>
                <c:pt idx="1">
                  <c:v>5000</c:v>
                </c:pt>
                <c:pt idx="2">
                  <c:v>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5-4240-BDC0-AC565F3C4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28522982"/>
        <c:axId val="882679710"/>
      </c:barChart>
      <c:catAx>
        <c:axId val="528522982"/>
        <c:scaling>
          <c:orientation val="minMax"/>
        </c:scaling>
        <c:delete val="0"/>
        <c:axPos val="b"/>
        <c:numFmt formatCode="0.00_);[Red]\(0.0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2679710"/>
        <c:crosses val="autoZero"/>
        <c:auto val="1"/>
        <c:lblAlgn val="ctr"/>
        <c:lblOffset val="100"/>
        <c:noMultiLvlLbl val="0"/>
      </c:catAx>
      <c:valAx>
        <c:axId val="88267971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2852298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785441759557"/>
          <c:y val="0.13211116528522701"/>
          <c:w val="0.51113338819480802"/>
          <c:h val="0.832803510482690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行业占比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8-4208-8465-E3F8D3C415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C8-4208-8465-E3F8D3C415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C8-4208-8465-E3F8D3C415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C8-4208-8465-E3F8D3C415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C8-4208-8465-E3F8D3C415E6}"/>
              </c:ext>
            </c:extLst>
          </c:dPt>
          <c:dLbls>
            <c:dLbl>
              <c:idx val="0"/>
              <c:layout>
                <c:manualLayout>
                  <c:x val="0.16697254333880801"/>
                  <c:y val="2.72238922328383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汽车行业</a:t>
                    </a:r>
                    <a:r>
                      <a:rPr lang="en-US" altLang="zh-CN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25%</a:t>
                    </a:r>
                  </a:p>
                </c:rich>
              </c:tx>
              <c:spPr>
                <a:solidFill>
                  <a:schemeClr val="accent1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defTabSz="914400">
                    <a:defRPr lang="zh-CN"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CN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672423719056"/>
                      <c:h val="0.1003677779095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3C8-4208-8465-E3F8D3C415E6}"/>
                </c:ext>
              </c:extLst>
            </c:dLbl>
            <c:dLbl>
              <c:idx val="1"/>
              <c:layout>
                <c:manualLayout>
                  <c:x val="0.102853951426157"/>
                  <c:y val="7.5205350222400297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半导体、光伏行业</a:t>
                    </a:r>
                  </a:p>
                  <a:p>
                    <a:pPr defTabSz="914400">
                      <a:defRPr>
                        <a:solidFill>
                          <a:schemeClr val="lt1"/>
                        </a:solidFill>
                      </a:defRPr>
                    </a:pPr>
                    <a:r>
                      <a:rPr lang="en-US" altLang="zh-CN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20%</a:t>
                    </a:r>
                  </a:p>
                </c:rich>
              </c:tx>
              <c:spPr>
                <a:solidFill>
                  <a:schemeClr val="accent2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defTabSz="914400">
                    <a:defRPr lang="zh-CN"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3C8-4208-8465-E3F8D3C415E6}"/>
                </c:ext>
              </c:extLst>
            </c:dLbl>
            <c:dLbl>
              <c:idx val="2"/>
              <c:layout>
                <c:manualLayout>
                  <c:x val="-0.186700714893935"/>
                  <c:y val="1.5990556331666302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工业自动化</a:t>
                    </a:r>
                  </a:p>
                  <a:p>
                    <a:pPr defTabSz="914400">
                      <a:defRPr>
                        <a:solidFill>
                          <a:schemeClr val="lt1"/>
                        </a:solidFill>
                      </a:defRPr>
                    </a:pPr>
                    <a:r>
                      <a:rPr lang="en-US" altLang="zh-CN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30%</a:t>
                    </a:r>
                  </a:p>
                </c:rich>
              </c:tx>
              <c:spPr>
                <a:solidFill>
                  <a:schemeClr val="bg1">
                    <a:lumMod val="65000"/>
                  </a:schemeClr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defTabSz="914400">
                    <a:defRPr lang="zh-CN"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3C8-4208-8465-E3F8D3C415E6}"/>
                </c:ext>
              </c:extLst>
            </c:dLbl>
            <c:dLbl>
              <c:idx val="3"/>
              <c:layout>
                <c:manualLayout>
                  <c:x val="-0.13722907679430099"/>
                  <c:y val="-8.8237793924099195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医疗食品</a:t>
                    </a:r>
                  </a:p>
                  <a:p>
                    <a:pPr defTabSz="914400">
                      <a:defRPr>
                        <a:solidFill>
                          <a:schemeClr val="lt1"/>
                        </a:solidFill>
                      </a:defRPr>
                    </a:pPr>
                    <a:r>
                      <a:rPr lang="en-US" altLang="zh-CN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15%</a:t>
                    </a:r>
                  </a:p>
                </c:rich>
              </c:tx>
              <c:spPr>
                <a:solidFill>
                  <a:schemeClr val="accent4"/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defTabSz="914400">
                    <a:defRPr lang="zh-CN"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211859527922"/>
                      <c:h val="8.826669830347609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3C8-4208-8465-E3F8D3C415E6}"/>
                </c:ext>
              </c:extLst>
            </c:dLbl>
            <c:dLbl>
              <c:idx val="4"/>
              <c:layout>
                <c:manualLayout>
                  <c:x val="-7.8148266900589194E-2"/>
                  <c:y val="-7.2330769302065695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spc="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其他</a:t>
                    </a:r>
                  </a:p>
                  <a:p>
                    <a:pPr defTabSz="914400">
                      <a:defRPr>
                        <a:solidFill>
                          <a:schemeClr val="lt1"/>
                        </a:solidFill>
                      </a:defRPr>
                    </a:pPr>
                    <a:r>
                      <a:rPr lang="en-US" altLang="zh-CN" sz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10%</a:t>
                    </a:r>
                  </a:p>
                </c:rich>
              </c:tx>
              <c:spPr>
                <a:solidFill>
                  <a:schemeClr val="accent5">
                    <a:lumMod val="75000"/>
                  </a:schemeClr>
                </a:solidFill>
                <a:ln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:ln>
                <a:effectLst/>
                <a:sp3d>
                  <a:extrusionClr>
                    <a:srgbClr val="FFFFFF"/>
                  </a:extrusionClr>
                  <a:contourClr>
                    <a:srgbClr val="FFFFFF"/>
                  </a:contourClr>
                </a:sp3d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 defTabSz="914400">
                    <a:defRPr lang="zh-CN" sz="1000" b="1" i="0" u="none" strike="noStrike" kern="1200" spc="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0546121044363"/>
                      <c:h val="9.349098000975129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23C8-4208-8465-E3F8D3C415E6}"/>
                </c:ext>
              </c:extLst>
            </c:dLbl>
            <c:spPr>
              <a:solidFill>
                <a:schemeClr val="accent1"/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spc="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Sheet1!$A$2:$A$6</c:f>
            </c:multiLvl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0.3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C8-4208-8465-E3F8D3C415E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726B-13FD-4B2A-91D9-78847CA17EA4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BD478-43AD-4B93-B3FB-1BB91B04EB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07498eb4-505d-4060-87ab-5372c0ca8901.source.default.zh-Hans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929c8801-c207-4f5b-b816-120bbece91a2.5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5E601-68EE-4D70-8C1F-120723FB1AC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接下来，为大家简要介绍下万华各个产业园区。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F769F37F-F039-4515-9EED-6D56F38677E6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6F92F16F-7B7D-4161-852D-B88A1125AA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9"/>
          <p:cNvSpPr>
            <a:spLocks noGrp="1"/>
          </p:cNvSpPr>
          <p:nvPr>
            <p:ph type="title"/>
          </p:nvPr>
        </p:nvSpPr>
        <p:spPr>
          <a:xfrm>
            <a:off x="6029849" y="2513461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7" name="文本占位符 20"/>
          <p:cNvSpPr>
            <a:spLocks noGrp="1"/>
          </p:cNvSpPr>
          <p:nvPr>
            <p:ph type="body" idx="1"/>
          </p:nvPr>
        </p:nvSpPr>
        <p:spPr>
          <a:xfrm>
            <a:off x="6030965" y="3408813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9"/>
          <p:cNvSpPr>
            <a:spLocks noGrp="1"/>
          </p:cNvSpPr>
          <p:nvPr>
            <p:ph type="title"/>
          </p:nvPr>
        </p:nvSpPr>
        <p:spPr>
          <a:xfrm>
            <a:off x="6029849" y="2513461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7" name="文本占位符 20"/>
          <p:cNvSpPr>
            <a:spLocks noGrp="1"/>
          </p:cNvSpPr>
          <p:nvPr>
            <p:ph type="body" idx="1"/>
          </p:nvPr>
        </p:nvSpPr>
        <p:spPr>
          <a:xfrm>
            <a:off x="6030965" y="3408813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898740" y="2513461"/>
            <a:ext cx="3062547" cy="3062547"/>
          </a:xfrm>
          <a:custGeom>
            <a:avLst/>
            <a:gdLst>
              <a:gd name="connsiteX0" fmla="*/ 1734877 w 3443774"/>
              <a:gd name="connsiteY0" fmla="*/ 3468848 h 3443774"/>
              <a:gd name="connsiteX1" fmla="*/ 1295947 w 3443774"/>
              <a:gd name="connsiteY1" fmla="*/ 3287295 h 3443774"/>
              <a:gd name="connsiteX2" fmla="*/ 181856 w 3443774"/>
              <a:gd name="connsiteY2" fmla="*/ 2173505 h 3443774"/>
              <a:gd name="connsiteX3" fmla="*/ 0 w 3443774"/>
              <a:gd name="connsiteY3" fmla="*/ 1734575 h 3443774"/>
              <a:gd name="connsiteX4" fmla="*/ 181856 w 3443774"/>
              <a:gd name="connsiteY4" fmla="*/ 1295645 h 3443774"/>
              <a:gd name="connsiteX5" fmla="*/ 1295947 w 3443774"/>
              <a:gd name="connsiteY5" fmla="*/ 181855 h 3443774"/>
              <a:gd name="connsiteX6" fmla="*/ 1734877 w 3443774"/>
              <a:gd name="connsiteY6" fmla="*/ 0 h 3443774"/>
              <a:gd name="connsiteX7" fmla="*/ 2173807 w 3443774"/>
              <a:gd name="connsiteY7" fmla="*/ 181855 h 3443774"/>
              <a:gd name="connsiteX8" fmla="*/ 3287597 w 3443774"/>
              <a:gd name="connsiteY8" fmla="*/ 1295645 h 3443774"/>
              <a:gd name="connsiteX9" fmla="*/ 3469452 w 3443774"/>
              <a:gd name="connsiteY9" fmla="*/ 1734575 h 3443774"/>
              <a:gd name="connsiteX10" fmla="*/ 3287597 w 3443774"/>
              <a:gd name="connsiteY10" fmla="*/ 2173505 h 3443774"/>
              <a:gd name="connsiteX11" fmla="*/ 2173807 w 3443774"/>
              <a:gd name="connsiteY11" fmla="*/ 3287295 h 3443774"/>
              <a:gd name="connsiteX12" fmla="*/ 1734877 w 3443774"/>
              <a:gd name="connsiteY12" fmla="*/ 3468848 h 3443774"/>
              <a:gd name="connsiteX13" fmla="*/ 1734877 w 3443774"/>
              <a:gd name="connsiteY13" fmla="*/ 29906 h 3443774"/>
              <a:gd name="connsiteX14" fmla="*/ 1317395 w 3443774"/>
              <a:gd name="connsiteY14" fmla="*/ 203001 h 3443774"/>
              <a:gd name="connsiteX15" fmla="*/ 203304 w 3443774"/>
              <a:gd name="connsiteY15" fmla="*/ 1316791 h 3443774"/>
              <a:gd name="connsiteX16" fmla="*/ 203304 w 3443774"/>
              <a:gd name="connsiteY16" fmla="*/ 2152057 h 3443774"/>
              <a:gd name="connsiteX17" fmla="*/ 1317395 w 3443774"/>
              <a:gd name="connsiteY17" fmla="*/ 3265846 h 3443774"/>
              <a:gd name="connsiteX18" fmla="*/ 2152662 w 3443774"/>
              <a:gd name="connsiteY18" fmla="*/ 3265846 h 3443774"/>
              <a:gd name="connsiteX19" fmla="*/ 3266451 w 3443774"/>
              <a:gd name="connsiteY19" fmla="*/ 2152057 h 3443774"/>
              <a:gd name="connsiteX20" fmla="*/ 3439546 w 3443774"/>
              <a:gd name="connsiteY20" fmla="*/ 1734575 h 3443774"/>
              <a:gd name="connsiteX21" fmla="*/ 3266451 w 3443774"/>
              <a:gd name="connsiteY21" fmla="*/ 1317093 h 3443774"/>
              <a:gd name="connsiteX22" fmla="*/ 2152662 w 3443774"/>
              <a:gd name="connsiteY22" fmla="*/ 203303 h 3443774"/>
              <a:gd name="connsiteX23" fmla="*/ 1734877 w 3443774"/>
              <a:gd name="connsiteY23" fmla="*/ 29906 h 344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43774" h="3443774">
                <a:moveTo>
                  <a:pt x="1734877" y="3468848"/>
                </a:moveTo>
                <a:cubicBezTo>
                  <a:pt x="1575980" y="3468848"/>
                  <a:pt x="1417083" y="3408431"/>
                  <a:pt x="1295947" y="3287295"/>
                </a:cubicBezTo>
                <a:lnTo>
                  <a:pt x="181856" y="2173505"/>
                </a:lnTo>
                <a:cubicBezTo>
                  <a:pt x="64646" y="2056296"/>
                  <a:pt x="0" y="1900420"/>
                  <a:pt x="0" y="1734575"/>
                </a:cubicBezTo>
                <a:cubicBezTo>
                  <a:pt x="0" y="1568730"/>
                  <a:pt x="64646" y="1412854"/>
                  <a:pt x="181856" y="1295645"/>
                </a:cubicBezTo>
                <a:lnTo>
                  <a:pt x="1295947" y="181855"/>
                </a:lnTo>
                <a:cubicBezTo>
                  <a:pt x="1413156" y="64646"/>
                  <a:pt x="1569032" y="0"/>
                  <a:pt x="1734877" y="0"/>
                </a:cubicBezTo>
                <a:cubicBezTo>
                  <a:pt x="1900722" y="0"/>
                  <a:pt x="2056598" y="64646"/>
                  <a:pt x="2173807" y="181855"/>
                </a:cubicBezTo>
                <a:lnTo>
                  <a:pt x="3287597" y="1295645"/>
                </a:lnTo>
                <a:cubicBezTo>
                  <a:pt x="3404806" y="1412854"/>
                  <a:pt x="3469452" y="1568730"/>
                  <a:pt x="3469452" y="1734575"/>
                </a:cubicBezTo>
                <a:cubicBezTo>
                  <a:pt x="3469452" y="1900420"/>
                  <a:pt x="3404806" y="2056296"/>
                  <a:pt x="3287597" y="2173505"/>
                </a:cubicBezTo>
                <a:lnTo>
                  <a:pt x="2173807" y="3287295"/>
                </a:lnTo>
                <a:cubicBezTo>
                  <a:pt x="2052671" y="3408431"/>
                  <a:pt x="1893774" y="3468848"/>
                  <a:pt x="1734877" y="3468848"/>
                </a:cubicBezTo>
                <a:close/>
                <a:moveTo>
                  <a:pt x="1734877" y="29906"/>
                </a:moveTo>
                <a:cubicBezTo>
                  <a:pt x="1577188" y="29906"/>
                  <a:pt x="1428865" y="91230"/>
                  <a:pt x="1317395" y="203001"/>
                </a:cubicBezTo>
                <a:lnTo>
                  <a:pt x="203304" y="1316791"/>
                </a:lnTo>
                <a:cubicBezTo>
                  <a:pt x="-26886" y="1546980"/>
                  <a:pt x="-26886" y="1921566"/>
                  <a:pt x="203304" y="2152057"/>
                </a:cubicBezTo>
                <a:lnTo>
                  <a:pt x="1317395" y="3265846"/>
                </a:lnTo>
                <a:cubicBezTo>
                  <a:pt x="1547584" y="3496036"/>
                  <a:pt x="1922170" y="3496036"/>
                  <a:pt x="2152662" y="3265846"/>
                </a:cubicBezTo>
                <a:lnTo>
                  <a:pt x="3266451" y="2152057"/>
                </a:lnTo>
                <a:cubicBezTo>
                  <a:pt x="3377920" y="2040588"/>
                  <a:pt x="3439546" y="1892263"/>
                  <a:pt x="3439546" y="1734575"/>
                </a:cubicBezTo>
                <a:cubicBezTo>
                  <a:pt x="3439546" y="1576886"/>
                  <a:pt x="3378222" y="1428562"/>
                  <a:pt x="3266451" y="1317093"/>
                </a:cubicBezTo>
                <a:lnTo>
                  <a:pt x="2152662" y="203303"/>
                </a:lnTo>
                <a:cubicBezTo>
                  <a:pt x="2040890" y="91532"/>
                  <a:pt x="1892566" y="29906"/>
                  <a:pt x="1734877" y="2990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01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4901541" y="4300051"/>
            <a:ext cx="1128307" cy="1128307"/>
          </a:xfrm>
          <a:custGeom>
            <a:avLst/>
            <a:gdLst>
              <a:gd name="connsiteX0" fmla="*/ 645708 w 1268759"/>
              <a:gd name="connsiteY0" fmla="*/ 1292020 h 1268759"/>
              <a:gd name="connsiteX1" fmla="*/ 478051 w 1268759"/>
              <a:gd name="connsiteY1" fmla="*/ 1222540 h 1268759"/>
              <a:gd name="connsiteX2" fmla="*/ 69329 w 1268759"/>
              <a:gd name="connsiteY2" fmla="*/ 813818 h 1268759"/>
              <a:gd name="connsiteX3" fmla="*/ 69329 w 1268759"/>
              <a:gd name="connsiteY3" fmla="*/ 478201 h 1268759"/>
              <a:gd name="connsiteX4" fmla="*/ 478051 w 1268759"/>
              <a:gd name="connsiteY4" fmla="*/ 69480 h 1268759"/>
              <a:gd name="connsiteX5" fmla="*/ 645708 w 1268759"/>
              <a:gd name="connsiteY5" fmla="*/ 0 h 1268759"/>
              <a:gd name="connsiteX6" fmla="*/ 813365 w 1268759"/>
              <a:gd name="connsiteY6" fmla="*/ 69480 h 1268759"/>
              <a:gd name="connsiteX7" fmla="*/ 1222087 w 1268759"/>
              <a:gd name="connsiteY7" fmla="*/ 478201 h 1268759"/>
              <a:gd name="connsiteX8" fmla="*/ 1291567 w 1268759"/>
              <a:gd name="connsiteY8" fmla="*/ 645859 h 1268759"/>
              <a:gd name="connsiteX9" fmla="*/ 1222087 w 1268759"/>
              <a:gd name="connsiteY9" fmla="*/ 813516 h 1268759"/>
              <a:gd name="connsiteX10" fmla="*/ 813365 w 1268759"/>
              <a:gd name="connsiteY10" fmla="*/ 1222238 h 1268759"/>
              <a:gd name="connsiteX11" fmla="*/ 645708 w 1268759"/>
              <a:gd name="connsiteY11" fmla="*/ 1292020 h 1268759"/>
              <a:gd name="connsiteX12" fmla="*/ 645708 w 1268759"/>
              <a:gd name="connsiteY12" fmla="*/ 30813 h 1268759"/>
              <a:gd name="connsiteX13" fmla="*/ 499196 w 1268759"/>
              <a:gd name="connsiteY13" fmla="*/ 91532 h 1268759"/>
              <a:gd name="connsiteX14" fmla="*/ 90475 w 1268759"/>
              <a:gd name="connsiteY14" fmla="*/ 500254 h 1268759"/>
              <a:gd name="connsiteX15" fmla="*/ 90475 w 1268759"/>
              <a:gd name="connsiteY15" fmla="*/ 792975 h 1268759"/>
              <a:gd name="connsiteX16" fmla="*/ 499196 w 1268759"/>
              <a:gd name="connsiteY16" fmla="*/ 1201696 h 1268759"/>
              <a:gd name="connsiteX17" fmla="*/ 791917 w 1268759"/>
              <a:gd name="connsiteY17" fmla="*/ 1201696 h 1268759"/>
              <a:gd name="connsiteX18" fmla="*/ 1200639 w 1268759"/>
              <a:gd name="connsiteY18" fmla="*/ 792975 h 1268759"/>
              <a:gd name="connsiteX19" fmla="*/ 1261358 w 1268759"/>
              <a:gd name="connsiteY19" fmla="*/ 646463 h 1268759"/>
              <a:gd name="connsiteX20" fmla="*/ 1200639 w 1268759"/>
              <a:gd name="connsiteY20" fmla="*/ 499952 h 1268759"/>
              <a:gd name="connsiteX21" fmla="*/ 791917 w 1268759"/>
              <a:gd name="connsiteY21" fmla="*/ 91230 h 1268759"/>
              <a:gd name="connsiteX22" fmla="*/ 645708 w 1268759"/>
              <a:gd name="connsiteY22" fmla="*/ 30813 h 126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68759" h="1268759">
                <a:moveTo>
                  <a:pt x="645708" y="1292020"/>
                </a:moveTo>
                <a:cubicBezTo>
                  <a:pt x="584989" y="1292020"/>
                  <a:pt x="524270" y="1268759"/>
                  <a:pt x="478051" y="1222540"/>
                </a:cubicBezTo>
                <a:lnTo>
                  <a:pt x="69329" y="813818"/>
                </a:lnTo>
                <a:cubicBezTo>
                  <a:pt x="-23110" y="721380"/>
                  <a:pt x="-23110" y="570942"/>
                  <a:pt x="69329" y="478201"/>
                </a:cubicBezTo>
                <a:lnTo>
                  <a:pt x="478051" y="69480"/>
                </a:lnTo>
                <a:cubicBezTo>
                  <a:pt x="522759" y="24771"/>
                  <a:pt x="582572" y="0"/>
                  <a:pt x="645708" y="0"/>
                </a:cubicBezTo>
                <a:cubicBezTo>
                  <a:pt x="708844" y="0"/>
                  <a:pt x="768657" y="24771"/>
                  <a:pt x="813365" y="69480"/>
                </a:cubicBezTo>
                <a:lnTo>
                  <a:pt x="1222087" y="478201"/>
                </a:lnTo>
                <a:cubicBezTo>
                  <a:pt x="1266796" y="522910"/>
                  <a:pt x="1291567" y="582723"/>
                  <a:pt x="1291567" y="645859"/>
                </a:cubicBezTo>
                <a:cubicBezTo>
                  <a:pt x="1291567" y="708995"/>
                  <a:pt x="1266796" y="768808"/>
                  <a:pt x="1222087" y="813516"/>
                </a:cubicBezTo>
                <a:lnTo>
                  <a:pt x="813365" y="1222238"/>
                </a:lnTo>
                <a:cubicBezTo>
                  <a:pt x="767449" y="1269061"/>
                  <a:pt x="706729" y="1292020"/>
                  <a:pt x="645708" y="1292020"/>
                </a:cubicBezTo>
                <a:close/>
                <a:moveTo>
                  <a:pt x="645708" y="30813"/>
                </a:moveTo>
                <a:cubicBezTo>
                  <a:pt x="590426" y="30813"/>
                  <a:pt x="538468" y="52261"/>
                  <a:pt x="499196" y="91532"/>
                </a:cubicBezTo>
                <a:lnTo>
                  <a:pt x="90475" y="500254"/>
                </a:lnTo>
                <a:cubicBezTo>
                  <a:pt x="9818" y="580911"/>
                  <a:pt x="9818" y="712318"/>
                  <a:pt x="90475" y="792975"/>
                </a:cubicBezTo>
                <a:lnTo>
                  <a:pt x="499196" y="1201696"/>
                </a:lnTo>
                <a:cubicBezTo>
                  <a:pt x="579853" y="1282353"/>
                  <a:pt x="711261" y="1282353"/>
                  <a:pt x="791917" y="1201696"/>
                </a:cubicBezTo>
                <a:lnTo>
                  <a:pt x="1200639" y="792975"/>
                </a:lnTo>
                <a:cubicBezTo>
                  <a:pt x="1239608" y="754005"/>
                  <a:pt x="1261358" y="701745"/>
                  <a:pt x="1261358" y="646463"/>
                </a:cubicBezTo>
                <a:cubicBezTo>
                  <a:pt x="1261358" y="591181"/>
                  <a:pt x="1239910" y="539223"/>
                  <a:pt x="1200639" y="499952"/>
                </a:cubicBezTo>
                <a:lnTo>
                  <a:pt x="791917" y="91230"/>
                </a:lnTo>
                <a:cubicBezTo>
                  <a:pt x="753251" y="52261"/>
                  <a:pt x="701292" y="30813"/>
                  <a:pt x="645708" y="3081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01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2430012" y="1911159"/>
            <a:ext cx="3035683" cy="3035682"/>
          </a:xfrm>
          <a:custGeom>
            <a:avLst/>
            <a:gdLst>
              <a:gd name="connsiteX0" fmla="*/ 3261391 w 3413566"/>
              <a:gd name="connsiteY0" fmla="*/ 2147602 h 3413566"/>
              <a:gd name="connsiteX1" fmla="*/ 2147601 w 3413566"/>
              <a:gd name="connsiteY1" fmla="*/ 3261391 h 3413566"/>
              <a:gd name="connsiteX2" fmla="*/ 1291189 w 3413566"/>
              <a:gd name="connsiteY2" fmla="*/ 3261391 h 3413566"/>
              <a:gd name="connsiteX3" fmla="*/ 177400 w 3413566"/>
              <a:gd name="connsiteY3" fmla="*/ 2147602 h 3413566"/>
              <a:gd name="connsiteX4" fmla="*/ 177400 w 3413566"/>
              <a:gd name="connsiteY4" fmla="*/ 1291189 h 3413566"/>
              <a:gd name="connsiteX5" fmla="*/ 1291189 w 3413566"/>
              <a:gd name="connsiteY5" fmla="*/ 177400 h 3413566"/>
              <a:gd name="connsiteX6" fmla="*/ 2147601 w 3413566"/>
              <a:gd name="connsiteY6" fmla="*/ 177400 h 3413566"/>
              <a:gd name="connsiteX7" fmla="*/ 3261391 w 3413566"/>
              <a:gd name="connsiteY7" fmla="*/ 1291189 h 3413566"/>
              <a:gd name="connsiteX8" fmla="*/ 3261391 w 3413566"/>
              <a:gd name="connsiteY8" fmla="*/ 2147602 h 34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3566" h="3413566">
                <a:moveTo>
                  <a:pt x="3261391" y="2147602"/>
                </a:moveTo>
                <a:lnTo>
                  <a:pt x="2147601" y="3261391"/>
                </a:lnTo>
                <a:cubicBezTo>
                  <a:pt x="1911069" y="3497924"/>
                  <a:pt x="1527722" y="3497924"/>
                  <a:pt x="1291189" y="3261391"/>
                </a:cubicBezTo>
                <a:lnTo>
                  <a:pt x="177400" y="2147602"/>
                </a:lnTo>
                <a:cubicBezTo>
                  <a:pt x="-59133" y="1911069"/>
                  <a:pt x="-59133" y="1527722"/>
                  <a:pt x="177400" y="1291189"/>
                </a:cubicBezTo>
                <a:lnTo>
                  <a:pt x="1291189" y="177400"/>
                </a:lnTo>
                <a:cubicBezTo>
                  <a:pt x="1527722" y="-59133"/>
                  <a:pt x="1911069" y="-59133"/>
                  <a:pt x="2147601" y="177400"/>
                </a:cubicBezTo>
                <a:lnTo>
                  <a:pt x="3261391" y="1291189"/>
                </a:lnTo>
                <a:cubicBezTo>
                  <a:pt x="3497924" y="1527722"/>
                  <a:pt x="3497924" y="1911069"/>
                  <a:pt x="3261391" y="2147602"/>
                </a:cubicBezTo>
                <a:close/>
              </a:path>
            </a:pathLst>
          </a:custGeom>
          <a:solidFill>
            <a:schemeClr val="accent1"/>
          </a:solidFill>
          <a:ln w="301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9"/>
          <p:cNvSpPr>
            <a:spLocks noGrp="1"/>
          </p:cNvSpPr>
          <p:nvPr>
            <p:ph type="title"/>
          </p:nvPr>
        </p:nvSpPr>
        <p:spPr>
          <a:xfrm>
            <a:off x="6029849" y="2513461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7" name="文本占位符 20"/>
          <p:cNvSpPr>
            <a:spLocks noGrp="1"/>
          </p:cNvSpPr>
          <p:nvPr>
            <p:ph type="body" idx="1"/>
          </p:nvPr>
        </p:nvSpPr>
        <p:spPr>
          <a:xfrm>
            <a:off x="6030965" y="3408813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898740" y="2513461"/>
            <a:ext cx="3062547" cy="3062547"/>
          </a:xfrm>
          <a:custGeom>
            <a:avLst/>
            <a:gdLst>
              <a:gd name="connsiteX0" fmla="*/ 1734877 w 3443774"/>
              <a:gd name="connsiteY0" fmla="*/ 3468848 h 3443774"/>
              <a:gd name="connsiteX1" fmla="*/ 1295947 w 3443774"/>
              <a:gd name="connsiteY1" fmla="*/ 3287295 h 3443774"/>
              <a:gd name="connsiteX2" fmla="*/ 181856 w 3443774"/>
              <a:gd name="connsiteY2" fmla="*/ 2173505 h 3443774"/>
              <a:gd name="connsiteX3" fmla="*/ 0 w 3443774"/>
              <a:gd name="connsiteY3" fmla="*/ 1734575 h 3443774"/>
              <a:gd name="connsiteX4" fmla="*/ 181856 w 3443774"/>
              <a:gd name="connsiteY4" fmla="*/ 1295645 h 3443774"/>
              <a:gd name="connsiteX5" fmla="*/ 1295947 w 3443774"/>
              <a:gd name="connsiteY5" fmla="*/ 181855 h 3443774"/>
              <a:gd name="connsiteX6" fmla="*/ 1734877 w 3443774"/>
              <a:gd name="connsiteY6" fmla="*/ 0 h 3443774"/>
              <a:gd name="connsiteX7" fmla="*/ 2173807 w 3443774"/>
              <a:gd name="connsiteY7" fmla="*/ 181855 h 3443774"/>
              <a:gd name="connsiteX8" fmla="*/ 3287597 w 3443774"/>
              <a:gd name="connsiteY8" fmla="*/ 1295645 h 3443774"/>
              <a:gd name="connsiteX9" fmla="*/ 3469452 w 3443774"/>
              <a:gd name="connsiteY9" fmla="*/ 1734575 h 3443774"/>
              <a:gd name="connsiteX10" fmla="*/ 3287597 w 3443774"/>
              <a:gd name="connsiteY10" fmla="*/ 2173505 h 3443774"/>
              <a:gd name="connsiteX11" fmla="*/ 2173807 w 3443774"/>
              <a:gd name="connsiteY11" fmla="*/ 3287295 h 3443774"/>
              <a:gd name="connsiteX12" fmla="*/ 1734877 w 3443774"/>
              <a:gd name="connsiteY12" fmla="*/ 3468848 h 3443774"/>
              <a:gd name="connsiteX13" fmla="*/ 1734877 w 3443774"/>
              <a:gd name="connsiteY13" fmla="*/ 29906 h 3443774"/>
              <a:gd name="connsiteX14" fmla="*/ 1317395 w 3443774"/>
              <a:gd name="connsiteY14" fmla="*/ 203001 h 3443774"/>
              <a:gd name="connsiteX15" fmla="*/ 203304 w 3443774"/>
              <a:gd name="connsiteY15" fmla="*/ 1316791 h 3443774"/>
              <a:gd name="connsiteX16" fmla="*/ 203304 w 3443774"/>
              <a:gd name="connsiteY16" fmla="*/ 2152057 h 3443774"/>
              <a:gd name="connsiteX17" fmla="*/ 1317395 w 3443774"/>
              <a:gd name="connsiteY17" fmla="*/ 3265846 h 3443774"/>
              <a:gd name="connsiteX18" fmla="*/ 2152662 w 3443774"/>
              <a:gd name="connsiteY18" fmla="*/ 3265846 h 3443774"/>
              <a:gd name="connsiteX19" fmla="*/ 3266451 w 3443774"/>
              <a:gd name="connsiteY19" fmla="*/ 2152057 h 3443774"/>
              <a:gd name="connsiteX20" fmla="*/ 3439546 w 3443774"/>
              <a:gd name="connsiteY20" fmla="*/ 1734575 h 3443774"/>
              <a:gd name="connsiteX21" fmla="*/ 3266451 w 3443774"/>
              <a:gd name="connsiteY21" fmla="*/ 1317093 h 3443774"/>
              <a:gd name="connsiteX22" fmla="*/ 2152662 w 3443774"/>
              <a:gd name="connsiteY22" fmla="*/ 203303 h 3443774"/>
              <a:gd name="connsiteX23" fmla="*/ 1734877 w 3443774"/>
              <a:gd name="connsiteY23" fmla="*/ 29906 h 344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43774" h="3443774">
                <a:moveTo>
                  <a:pt x="1734877" y="3468848"/>
                </a:moveTo>
                <a:cubicBezTo>
                  <a:pt x="1575980" y="3468848"/>
                  <a:pt x="1417083" y="3408431"/>
                  <a:pt x="1295947" y="3287295"/>
                </a:cubicBezTo>
                <a:lnTo>
                  <a:pt x="181856" y="2173505"/>
                </a:lnTo>
                <a:cubicBezTo>
                  <a:pt x="64646" y="2056296"/>
                  <a:pt x="0" y="1900420"/>
                  <a:pt x="0" y="1734575"/>
                </a:cubicBezTo>
                <a:cubicBezTo>
                  <a:pt x="0" y="1568730"/>
                  <a:pt x="64646" y="1412854"/>
                  <a:pt x="181856" y="1295645"/>
                </a:cubicBezTo>
                <a:lnTo>
                  <a:pt x="1295947" y="181855"/>
                </a:lnTo>
                <a:cubicBezTo>
                  <a:pt x="1413156" y="64646"/>
                  <a:pt x="1569032" y="0"/>
                  <a:pt x="1734877" y="0"/>
                </a:cubicBezTo>
                <a:cubicBezTo>
                  <a:pt x="1900722" y="0"/>
                  <a:pt x="2056598" y="64646"/>
                  <a:pt x="2173807" y="181855"/>
                </a:cubicBezTo>
                <a:lnTo>
                  <a:pt x="3287597" y="1295645"/>
                </a:lnTo>
                <a:cubicBezTo>
                  <a:pt x="3404806" y="1412854"/>
                  <a:pt x="3469452" y="1568730"/>
                  <a:pt x="3469452" y="1734575"/>
                </a:cubicBezTo>
                <a:cubicBezTo>
                  <a:pt x="3469452" y="1900420"/>
                  <a:pt x="3404806" y="2056296"/>
                  <a:pt x="3287597" y="2173505"/>
                </a:cubicBezTo>
                <a:lnTo>
                  <a:pt x="2173807" y="3287295"/>
                </a:lnTo>
                <a:cubicBezTo>
                  <a:pt x="2052671" y="3408431"/>
                  <a:pt x="1893774" y="3468848"/>
                  <a:pt x="1734877" y="3468848"/>
                </a:cubicBezTo>
                <a:close/>
                <a:moveTo>
                  <a:pt x="1734877" y="29906"/>
                </a:moveTo>
                <a:cubicBezTo>
                  <a:pt x="1577188" y="29906"/>
                  <a:pt x="1428865" y="91230"/>
                  <a:pt x="1317395" y="203001"/>
                </a:cubicBezTo>
                <a:lnTo>
                  <a:pt x="203304" y="1316791"/>
                </a:lnTo>
                <a:cubicBezTo>
                  <a:pt x="-26886" y="1546980"/>
                  <a:pt x="-26886" y="1921566"/>
                  <a:pt x="203304" y="2152057"/>
                </a:cubicBezTo>
                <a:lnTo>
                  <a:pt x="1317395" y="3265846"/>
                </a:lnTo>
                <a:cubicBezTo>
                  <a:pt x="1547584" y="3496036"/>
                  <a:pt x="1922170" y="3496036"/>
                  <a:pt x="2152662" y="3265846"/>
                </a:cubicBezTo>
                <a:lnTo>
                  <a:pt x="3266451" y="2152057"/>
                </a:lnTo>
                <a:cubicBezTo>
                  <a:pt x="3377920" y="2040588"/>
                  <a:pt x="3439546" y="1892263"/>
                  <a:pt x="3439546" y="1734575"/>
                </a:cubicBezTo>
                <a:cubicBezTo>
                  <a:pt x="3439546" y="1576886"/>
                  <a:pt x="3378222" y="1428562"/>
                  <a:pt x="3266451" y="1317093"/>
                </a:cubicBezTo>
                <a:lnTo>
                  <a:pt x="2152662" y="203303"/>
                </a:lnTo>
                <a:cubicBezTo>
                  <a:pt x="2040890" y="91532"/>
                  <a:pt x="1892566" y="29906"/>
                  <a:pt x="1734877" y="2990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01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4901541" y="4300051"/>
            <a:ext cx="1128307" cy="1128307"/>
          </a:xfrm>
          <a:custGeom>
            <a:avLst/>
            <a:gdLst>
              <a:gd name="connsiteX0" fmla="*/ 645708 w 1268759"/>
              <a:gd name="connsiteY0" fmla="*/ 1292020 h 1268759"/>
              <a:gd name="connsiteX1" fmla="*/ 478051 w 1268759"/>
              <a:gd name="connsiteY1" fmla="*/ 1222540 h 1268759"/>
              <a:gd name="connsiteX2" fmla="*/ 69329 w 1268759"/>
              <a:gd name="connsiteY2" fmla="*/ 813818 h 1268759"/>
              <a:gd name="connsiteX3" fmla="*/ 69329 w 1268759"/>
              <a:gd name="connsiteY3" fmla="*/ 478201 h 1268759"/>
              <a:gd name="connsiteX4" fmla="*/ 478051 w 1268759"/>
              <a:gd name="connsiteY4" fmla="*/ 69480 h 1268759"/>
              <a:gd name="connsiteX5" fmla="*/ 645708 w 1268759"/>
              <a:gd name="connsiteY5" fmla="*/ 0 h 1268759"/>
              <a:gd name="connsiteX6" fmla="*/ 813365 w 1268759"/>
              <a:gd name="connsiteY6" fmla="*/ 69480 h 1268759"/>
              <a:gd name="connsiteX7" fmla="*/ 1222087 w 1268759"/>
              <a:gd name="connsiteY7" fmla="*/ 478201 h 1268759"/>
              <a:gd name="connsiteX8" fmla="*/ 1291567 w 1268759"/>
              <a:gd name="connsiteY8" fmla="*/ 645859 h 1268759"/>
              <a:gd name="connsiteX9" fmla="*/ 1222087 w 1268759"/>
              <a:gd name="connsiteY9" fmla="*/ 813516 h 1268759"/>
              <a:gd name="connsiteX10" fmla="*/ 813365 w 1268759"/>
              <a:gd name="connsiteY10" fmla="*/ 1222238 h 1268759"/>
              <a:gd name="connsiteX11" fmla="*/ 645708 w 1268759"/>
              <a:gd name="connsiteY11" fmla="*/ 1292020 h 1268759"/>
              <a:gd name="connsiteX12" fmla="*/ 645708 w 1268759"/>
              <a:gd name="connsiteY12" fmla="*/ 30813 h 1268759"/>
              <a:gd name="connsiteX13" fmla="*/ 499196 w 1268759"/>
              <a:gd name="connsiteY13" fmla="*/ 91532 h 1268759"/>
              <a:gd name="connsiteX14" fmla="*/ 90475 w 1268759"/>
              <a:gd name="connsiteY14" fmla="*/ 500254 h 1268759"/>
              <a:gd name="connsiteX15" fmla="*/ 90475 w 1268759"/>
              <a:gd name="connsiteY15" fmla="*/ 792975 h 1268759"/>
              <a:gd name="connsiteX16" fmla="*/ 499196 w 1268759"/>
              <a:gd name="connsiteY16" fmla="*/ 1201696 h 1268759"/>
              <a:gd name="connsiteX17" fmla="*/ 791917 w 1268759"/>
              <a:gd name="connsiteY17" fmla="*/ 1201696 h 1268759"/>
              <a:gd name="connsiteX18" fmla="*/ 1200639 w 1268759"/>
              <a:gd name="connsiteY18" fmla="*/ 792975 h 1268759"/>
              <a:gd name="connsiteX19" fmla="*/ 1261358 w 1268759"/>
              <a:gd name="connsiteY19" fmla="*/ 646463 h 1268759"/>
              <a:gd name="connsiteX20" fmla="*/ 1200639 w 1268759"/>
              <a:gd name="connsiteY20" fmla="*/ 499952 h 1268759"/>
              <a:gd name="connsiteX21" fmla="*/ 791917 w 1268759"/>
              <a:gd name="connsiteY21" fmla="*/ 91230 h 1268759"/>
              <a:gd name="connsiteX22" fmla="*/ 645708 w 1268759"/>
              <a:gd name="connsiteY22" fmla="*/ 30813 h 126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68759" h="1268759">
                <a:moveTo>
                  <a:pt x="645708" y="1292020"/>
                </a:moveTo>
                <a:cubicBezTo>
                  <a:pt x="584989" y="1292020"/>
                  <a:pt x="524270" y="1268759"/>
                  <a:pt x="478051" y="1222540"/>
                </a:cubicBezTo>
                <a:lnTo>
                  <a:pt x="69329" y="813818"/>
                </a:lnTo>
                <a:cubicBezTo>
                  <a:pt x="-23110" y="721380"/>
                  <a:pt x="-23110" y="570942"/>
                  <a:pt x="69329" y="478201"/>
                </a:cubicBezTo>
                <a:lnTo>
                  <a:pt x="478051" y="69480"/>
                </a:lnTo>
                <a:cubicBezTo>
                  <a:pt x="522759" y="24771"/>
                  <a:pt x="582572" y="0"/>
                  <a:pt x="645708" y="0"/>
                </a:cubicBezTo>
                <a:cubicBezTo>
                  <a:pt x="708844" y="0"/>
                  <a:pt x="768657" y="24771"/>
                  <a:pt x="813365" y="69480"/>
                </a:cubicBezTo>
                <a:lnTo>
                  <a:pt x="1222087" y="478201"/>
                </a:lnTo>
                <a:cubicBezTo>
                  <a:pt x="1266796" y="522910"/>
                  <a:pt x="1291567" y="582723"/>
                  <a:pt x="1291567" y="645859"/>
                </a:cubicBezTo>
                <a:cubicBezTo>
                  <a:pt x="1291567" y="708995"/>
                  <a:pt x="1266796" y="768808"/>
                  <a:pt x="1222087" y="813516"/>
                </a:cubicBezTo>
                <a:lnTo>
                  <a:pt x="813365" y="1222238"/>
                </a:lnTo>
                <a:cubicBezTo>
                  <a:pt x="767449" y="1269061"/>
                  <a:pt x="706729" y="1292020"/>
                  <a:pt x="645708" y="1292020"/>
                </a:cubicBezTo>
                <a:close/>
                <a:moveTo>
                  <a:pt x="645708" y="30813"/>
                </a:moveTo>
                <a:cubicBezTo>
                  <a:pt x="590426" y="30813"/>
                  <a:pt x="538468" y="52261"/>
                  <a:pt x="499196" y="91532"/>
                </a:cubicBezTo>
                <a:lnTo>
                  <a:pt x="90475" y="500254"/>
                </a:lnTo>
                <a:cubicBezTo>
                  <a:pt x="9818" y="580911"/>
                  <a:pt x="9818" y="712318"/>
                  <a:pt x="90475" y="792975"/>
                </a:cubicBezTo>
                <a:lnTo>
                  <a:pt x="499196" y="1201696"/>
                </a:lnTo>
                <a:cubicBezTo>
                  <a:pt x="579853" y="1282353"/>
                  <a:pt x="711261" y="1282353"/>
                  <a:pt x="791917" y="1201696"/>
                </a:cubicBezTo>
                <a:lnTo>
                  <a:pt x="1200639" y="792975"/>
                </a:lnTo>
                <a:cubicBezTo>
                  <a:pt x="1239608" y="754005"/>
                  <a:pt x="1261358" y="701745"/>
                  <a:pt x="1261358" y="646463"/>
                </a:cubicBezTo>
                <a:cubicBezTo>
                  <a:pt x="1261358" y="591181"/>
                  <a:pt x="1239910" y="539223"/>
                  <a:pt x="1200639" y="499952"/>
                </a:cubicBezTo>
                <a:lnTo>
                  <a:pt x="791917" y="91230"/>
                </a:lnTo>
                <a:cubicBezTo>
                  <a:pt x="753251" y="52261"/>
                  <a:pt x="701292" y="30813"/>
                  <a:pt x="645708" y="3081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01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2430012" y="1911159"/>
            <a:ext cx="3035683" cy="3035682"/>
          </a:xfrm>
          <a:custGeom>
            <a:avLst/>
            <a:gdLst>
              <a:gd name="connsiteX0" fmla="*/ 3261391 w 3413566"/>
              <a:gd name="connsiteY0" fmla="*/ 2147602 h 3413566"/>
              <a:gd name="connsiteX1" fmla="*/ 2147601 w 3413566"/>
              <a:gd name="connsiteY1" fmla="*/ 3261391 h 3413566"/>
              <a:gd name="connsiteX2" fmla="*/ 1291189 w 3413566"/>
              <a:gd name="connsiteY2" fmla="*/ 3261391 h 3413566"/>
              <a:gd name="connsiteX3" fmla="*/ 177400 w 3413566"/>
              <a:gd name="connsiteY3" fmla="*/ 2147602 h 3413566"/>
              <a:gd name="connsiteX4" fmla="*/ 177400 w 3413566"/>
              <a:gd name="connsiteY4" fmla="*/ 1291189 h 3413566"/>
              <a:gd name="connsiteX5" fmla="*/ 1291189 w 3413566"/>
              <a:gd name="connsiteY5" fmla="*/ 177400 h 3413566"/>
              <a:gd name="connsiteX6" fmla="*/ 2147601 w 3413566"/>
              <a:gd name="connsiteY6" fmla="*/ 177400 h 3413566"/>
              <a:gd name="connsiteX7" fmla="*/ 3261391 w 3413566"/>
              <a:gd name="connsiteY7" fmla="*/ 1291189 h 3413566"/>
              <a:gd name="connsiteX8" fmla="*/ 3261391 w 3413566"/>
              <a:gd name="connsiteY8" fmla="*/ 2147602 h 34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3566" h="3413566">
                <a:moveTo>
                  <a:pt x="3261391" y="2147602"/>
                </a:moveTo>
                <a:lnTo>
                  <a:pt x="2147601" y="3261391"/>
                </a:lnTo>
                <a:cubicBezTo>
                  <a:pt x="1911069" y="3497924"/>
                  <a:pt x="1527722" y="3497924"/>
                  <a:pt x="1291189" y="3261391"/>
                </a:cubicBezTo>
                <a:lnTo>
                  <a:pt x="177400" y="2147602"/>
                </a:lnTo>
                <a:cubicBezTo>
                  <a:pt x="-59133" y="1911069"/>
                  <a:pt x="-59133" y="1527722"/>
                  <a:pt x="177400" y="1291189"/>
                </a:cubicBezTo>
                <a:lnTo>
                  <a:pt x="1291189" y="177400"/>
                </a:lnTo>
                <a:cubicBezTo>
                  <a:pt x="1527722" y="-59133"/>
                  <a:pt x="1911069" y="-59133"/>
                  <a:pt x="2147601" y="177400"/>
                </a:cubicBezTo>
                <a:lnTo>
                  <a:pt x="3261391" y="1291189"/>
                </a:lnTo>
                <a:cubicBezTo>
                  <a:pt x="3497924" y="1527722"/>
                  <a:pt x="3497924" y="1911069"/>
                  <a:pt x="3261391" y="2147602"/>
                </a:cubicBezTo>
                <a:close/>
              </a:path>
            </a:pathLst>
          </a:custGeom>
          <a:solidFill>
            <a:schemeClr val="accent1"/>
          </a:solidFill>
          <a:ln w="3018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6985" y="242570"/>
            <a:ext cx="12207240" cy="431800"/>
            <a:chOff x="-11" y="382"/>
            <a:chExt cx="19224" cy="680"/>
          </a:xfrm>
        </p:grpSpPr>
        <p:sp>
          <p:nvSpPr>
            <p:cNvPr id="3" name="矩形 2"/>
            <p:cNvSpPr/>
            <p:nvPr userDrawn="1">
              <p:custDataLst>
                <p:tags r:id="rId2"/>
              </p:custDataLst>
            </p:nvPr>
          </p:nvSpPr>
          <p:spPr>
            <a:xfrm>
              <a:off x="-11" y="382"/>
              <a:ext cx="17172" cy="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70"/>
            </a:p>
          </p:txBody>
        </p:sp>
        <p:pic>
          <p:nvPicPr>
            <p:cNvPr id="5" name="图片 4" descr="未命名-1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551" y="382"/>
              <a:ext cx="3662" cy="68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98" y="436"/>
              <a:ext cx="2375" cy="568"/>
            </a:xfrm>
            <a:prstGeom prst="rect">
              <a:avLst/>
            </a:prstGeom>
          </p:spPr>
        </p:pic>
      </p:grpSp>
      <p:sp>
        <p:nvSpPr>
          <p:cNvPr id="7" name="文本占位符 13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>
          <a:xfrm>
            <a:off x="655320" y="274320"/>
            <a:ext cx="4979671" cy="335280"/>
          </a:xfrm>
        </p:spPr>
        <p:txBody>
          <a:bodyPr>
            <a:noAutofit/>
          </a:bodyPr>
          <a:lstStyle>
            <a:lvl1pPr marL="0" indent="0">
              <a:buNone/>
              <a:defRPr sz="2000" b="1" u="none" strike="noStrike" kern="1200" cap="none" spc="100" normalizeH="0">
                <a:solidFill>
                  <a:srgbClr val="01489D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431" y="242571"/>
            <a:ext cx="12722225" cy="429260"/>
            <a:chOff x="3" y="370"/>
            <a:chExt cx="20035" cy="676"/>
          </a:xfrm>
        </p:grpSpPr>
        <p:sp>
          <p:nvSpPr>
            <p:cNvPr id="9" name="矩形 8"/>
            <p:cNvSpPr/>
            <p:nvPr/>
          </p:nvSpPr>
          <p:spPr>
            <a:xfrm>
              <a:off x="3" y="370"/>
              <a:ext cx="17172" cy="6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5516" y="370"/>
              <a:ext cx="4522" cy="677"/>
            </a:xfrm>
            <a:prstGeom prst="roundRect">
              <a:avLst>
                <a:gd name="adj" fmla="val 50000"/>
              </a:avLst>
            </a:prstGeom>
            <a:solidFill>
              <a:srgbClr val="014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83" y="424"/>
              <a:ext cx="2375" cy="568"/>
            </a:xfrm>
            <a:prstGeom prst="rect">
              <a:avLst/>
            </a:prstGeom>
          </p:spPr>
        </p:pic>
      </p:grpSp>
      <p:sp>
        <p:nvSpPr>
          <p:cNvPr id="14" name="文本占位符 13"/>
          <p:cNvSpPr>
            <a:spLocks noGrp="1"/>
          </p:cNvSpPr>
          <p:nvPr>
            <p:ph type="body" idx="13"/>
          </p:nvPr>
        </p:nvSpPr>
        <p:spPr>
          <a:xfrm>
            <a:off x="655322" y="274320"/>
            <a:ext cx="4979671" cy="335280"/>
          </a:xfrm>
        </p:spPr>
        <p:txBody>
          <a:bodyPr>
            <a:noAutofit/>
          </a:bodyPr>
          <a:lstStyle>
            <a:lvl1pPr marL="0" indent="0">
              <a:buNone/>
              <a:defRPr sz="2000" b="1" u="none" strike="noStrike" kern="1200" cap="none" spc="75" normalizeH="0">
                <a:solidFill>
                  <a:srgbClr val="01489D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-327026" y="6646547"/>
            <a:ext cx="12539347" cy="53340"/>
            <a:chOff x="-515" y="10387"/>
            <a:chExt cx="19747" cy="84"/>
          </a:xfrm>
        </p:grpSpPr>
        <p:sp>
          <p:nvSpPr>
            <p:cNvPr id="19" name="圆角矩形 18"/>
            <p:cNvSpPr/>
            <p:nvPr/>
          </p:nvSpPr>
          <p:spPr>
            <a:xfrm>
              <a:off x="-515" y="10387"/>
              <a:ext cx="17150" cy="8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15888" y="10387"/>
              <a:ext cx="3345" cy="85"/>
            </a:xfrm>
            <a:prstGeom prst="roundRect">
              <a:avLst>
                <a:gd name="adj" fmla="val 50000"/>
              </a:avLst>
            </a:prstGeom>
            <a:solidFill>
              <a:srgbClr val="BBC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928496" y="175543"/>
            <a:ext cx="883691" cy="6309722"/>
            <a:chOff x="-928495" y="175541"/>
            <a:chExt cx="883690" cy="6309720"/>
          </a:xfrm>
        </p:grpSpPr>
        <p:grpSp>
          <p:nvGrpSpPr>
            <p:cNvPr id="60" name="组合 59"/>
            <p:cNvGrpSpPr/>
            <p:nvPr userDrawn="1"/>
          </p:nvGrpSpPr>
          <p:grpSpPr>
            <a:xfrm>
              <a:off x="-928495" y="175541"/>
              <a:ext cx="883690" cy="6309720"/>
              <a:chOff x="-976984" y="821885"/>
              <a:chExt cx="883690" cy="6309720"/>
            </a:xfrm>
          </p:grpSpPr>
          <p:grpSp>
            <p:nvGrpSpPr>
              <p:cNvPr id="61" name="组合 60"/>
              <p:cNvGrpSpPr/>
              <p:nvPr userDrawn="1"/>
            </p:nvGrpSpPr>
            <p:grpSpPr>
              <a:xfrm>
                <a:off x="-976984" y="821885"/>
                <a:ext cx="883690" cy="6309720"/>
                <a:chOff x="-963129" y="212265"/>
                <a:chExt cx="883690" cy="6309720"/>
              </a:xfrm>
            </p:grpSpPr>
            <p:sp>
              <p:nvSpPr>
                <p:cNvPr id="65" name="矩形 64"/>
                <p:cNvSpPr/>
                <p:nvPr userDrawn="1"/>
              </p:nvSpPr>
              <p:spPr>
                <a:xfrm rot="16200000">
                  <a:off x="-558083" y="2607801"/>
                  <a:ext cx="472607" cy="274320"/>
                </a:xfrm>
                <a:prstGeom prst="rect">
                  <a:avLst/>
                </a:prstGeom>
                <a:solidFill>
                  <a:srgbClr val="0096DC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6" name="矩形 65"/>
                <p:cNvSpPr/>
                <p:nvPr userDrawn="1"/>
              </p:nvSpPr>
              <p:spPr>
                <a:xfrm rot="16200000">
                  <a:off x="-558083" y="3158949"/>
                  <a:ext cx="472607" cy="274320"/>
                </a:xfrm>
                <a:prstGeom prst="rect">
                  <a:avLst/>
                </a:prstGeom>
                <a:solidFill>
                  <a:srgbClr val="5B9BD5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7" name="矩形 66"/>
                <p:cNvSpPr/>
                <p:nvPr userDrawn="1"/>
              </p:nvSpPr>
              <p:spPr>
                <a:xfrm rot="16200000">
                  <a:off x="-558083" y="3757903"/>
                  <a:ext cx="472607" cy="274320"/>
                </a:xfrm>
                <a:prstGeom prst="rect">
                  <a:avLst/>
                </a:prstGeom>
                <a:solidFill>
                  <a:srgbClr val="8497B0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8" name="矩形 67"/>
                <p:cNvSpPr/>
                <p:nvPr userDrawn="1"/>
              </p:nvSpPr>
              <p:spPr>
                <a:xfrm rot="16200000">
                  <a:off x="-558083" y="4341833"/>
                  <a:ext cx="472607" cy="274320"/>
                </a:xfrm>
                <a:prstGeom prst="rect">
                  <a:avLst/>
                </a:prstGeom>
                <a:solidFill>
                  <a:srgbClr val="BBC3CE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9" name="矩形 68"/>
                <p:cNvSpPr/>
                <p:nvPr userDrawn="1"/>
              </p:nvSpPr>
              <p:spPr>
                <a:xfrm rot="16200000">
                  <a:off x="-558083" y="2049824"/>
                  <a:ext cx="472607" cy="274320"/>
                </a:xfrm>
                <a:prstGeom prst="rect">
                  <a:avLst/>
                </a:prstGeom>
                <a:solidFill>
                  <a:srgbClr val="00489D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0" name="矩形 69"/>
                <p:cNvSpPr/>
                <p:nvPr userDrawn="1"/>
              </p:nvSpPr>
              <p:spPr>
                <a:xfrm rot="16200000">
                  <a:off x="-561258" y="1488972"/>
                  <a:ext cx="472607" cy="27051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1" name="Rectangle 33"/>
                <p:cNvSpPr/>
                <p:nvPr userDrawn="1"/>
              </p:nvSpPr>
              <p:spPr>
                <a:xfrm>
                  <a:off x="-935418" y="212265"/>
                  <a:ext cx="855979" cy="6001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zh-CN" altLang="en-US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允许颜色</a:t>
                  </a:r>
                  <a:endPara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  <a:p>
                  <a:pPr>
                    <a:lnSpc>
                      <a:spcPct val="10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Open Sans" panose="020B0606030504020204" pitchFamily="34" charset="0"/>
                    </a:rPr>
                    <a:t>Colors allowed</a:t>
                  </a:r>
                  <a:endParaRPr lang="zh-CN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72" name="矩形 71"/>
                <p:cNvSpPr/>
                <p:nvPr userDrawn="1"/>
              </p:nvSpPr>
              <p:spPr>
                <a:xfrm rot="16200000">
                  <a:off x="-549193" y="5514894"/>
                  <a:ext cx="472607" cy="274320"/>
                </a:xfrm>
                <a:prstGeom prst="rect">
                  <a:avLst/>
                </a:prstGeom>
                <a:solidFill>
                  <a:srgbClr val="FFC100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3" name="矩形 72"/>
                <p:cNvSpPr/>
                <p:nvPr userDrawn="1"/>
              </p:nvSpPr>
              <p:spPr>
                <a:xfrm rot="16200000">
                  <a:off x="-544228" y="6088579"/>
                  <a:ext cx="472607" cy="274320"/>
                </a:xfrm>
                <a:prstGeom prst="rect">
                  <a:avLst/>
                </a:prstGeom>
                <a:solidFill>
                  <a:srgbClr val="92D050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74" name="文本框 14"/>
                <p:cNvSpPr txBox="1"/>
                <p:nvPr userDrawn="1"/>
              </p:nvSpPr>
              <p:spPr>
                <a:xfrm>
                  <a:off x="-962378" y="5429212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R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zh-CN" altLang="en-US" sz="1100" dirty="0">
                      <a:sym typeface="+mn-ea"/>
                    </a:rPr>
                    <a:t>146</a:t>
                  </a:r>
                  <a:endParaRPr lang="zh-CN" altLang="en-US" sz="1100" dirty="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G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zh-CN" altLang="en-US" sz="1100" dirty="0">
                      <a:sym typeface="+mn-ea"/>
                    </a:rPr>
                    <a:t>208</a:t>
                  </a:r>
                  <a:endParaRPr lang="zh-CN" altLang="en-US" sz="1100" dirty="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B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zh-CN" altLang="en-US" sz="1100" dirty="0">
                      <a:sym typeface="+mn-ea"/>
                    </a:rPr>
                    <a:t>80</a:t>
                  </a:r>
                  <a:endParaRPr lang="zh-CN" altLang="en-US" sz="1100" dirty="0"/>
                </a:p>
              </p:txBody>
            </p:sp>
            <p:sp>
              <p:nvSpPr>
                <p:cNvPr id="75" name="文本框 15"/>
                <p:cNvSpPr txBox="1"/>
                <p:nvPr userDrawn="1"/>
              </p:nvSpPr>
              <p:spPr>
                <a:xfrm>
                  <a:off x="-962378" y="6023387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R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zh-CN" altLang="en-US" sz="1100" dirty="0">
                      <a:sym typeface="+mn-ea"/>
                    </a:rPr>
                    <a:t>146</a:t>
                  </a:r>
                  <a:endParaRPr lang="zh-CN" altLang="en-US" sz="1100" dirty="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G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zh-CN" altLang="en-US" sz="1100" dirty="0">
                      <a:sym typeface="+mn-ea"/>
                    </a:rPr>
                    <a:t>208</a:t>
                  </a:r>
                  <a:endParaRPr lang="zh-CN" altLang="en-US" sz="1100" dirty="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B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zh-CN" altLang="en-US" sz="1100" dirty="0">
                      <a:sym typeface="+mn-ea"/>
                    </a:rPr>
                    <a:t>80</a:t>
                  </a:r>
                  <a:endParaRPr lang="zh-CN" altLang="en-US" sz="1100" dirty="0"/>
                </a:p>
              </p:txBody>
            </p:sp>
            <p:sp>
              <p:nvSpPr>
                <p:cNvPr id="76" name="文本框 3"/>
                <p:cNvSpPr txBox="1"/>
                <p:nvPr userDrawn="1"/>
              </p:nvSpPr>
              <p:spPr>
                <a:xfrm>
                  <a:off x="-962378" y="4254982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R</a:t>
                  </a:r>
                  <a:r>
                    <a:rPr lang="en-US" altLang="zh-CN" sz="1100" dirty="0">
                      <a:sym typeface="+mn-ea"/>
                    </a:rPr>
                    <a:t>: 187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G</a:t>
                  </a:r>
                  <a:r>
                    <a:rPr lang="en-US" altLang="zh-CN" sz="1100" dirty="0">
                      <a:sym typeface="+mn-ea"/>
                    </a:rPr>
                    <a:t>:</a:t>
                  </a:r>
                  <a:r>
                    <a:rPr lang="en-US" sz="1100" dirty="0">
                      <a:sym typeface="+mn-ea"/>
                    </a:rPr>
                    <a:t>195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B</a:t>
                  </a:r>
                  <a:r>
                    <a:rPr lang="en-US" altLang="zh-CN" sz="1100" dirty="0">
                      <a:sym typeface="+mn-ea"/>
                    </a:rPr>
                    <a:t>: 206</a:t>
                  </a:r>
                  <a:endParaRPr lang="zh-CN" altLang="en-US" sz="1100" dirty="0"/>
                </a:p>
              </p:txBody>
            </p:sp>
            <p:sp>
              <p:nvSpPr>
                <p:cNvPr id="77" name="文本框 12"/>
                <p:cNvSpPr txBox="1"/>
                <p:nvPr userDrawn="1"/>
              </p:nvSpPr>
              <p:spPr>
                <a:xfrm>
                  <a:off x="-962378" y="3118539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R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zh-CN" altLang="en-US" sz="1100" dirty="0">
                      <a:sym typeface="+mn-ea"/>
                    </a:rPr>
                    <a:t>1</a:t>
                  </a:r>
                  <a:r>
                    <a:rPr lang="en-US" altLang="zh-CN" sz="1100" dirty="0">
                      <a:sym typeface="+mn-ea"/>
                    </a:rPr>
                    <a:t>91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G</a:t>
                  </a:r>
                  <a:r>
                    <a:rPr lang="en-US" altLang="zh-CN" sz="1100" dirty="0">
                      <a:sym typeface="+mn-ea"/>
                    </a:rPr>
                    <a:t>: 155</a:t>
                  </a:r>
                  <a:endParaRPr lang="zh-CN" altLang="en-US" sz="1100" dirty="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B</a:t>
                  </a:r>
                  <a:r>
                    <a:rPr lang="en-US" altLang="zh-CN" sz="1100" dirty="0">
                      <a:sym typeface="+mn-ea"/>
                    </a:rPr>
                    <a:t>: 213</a:t>
                  </a:r>
                  <a:endParaRPr lang="zh-CN" altLang="en-US" sz="1100" dirty="0"/>
                </a:p>
              </p:txBody>
            </p:sp>
            <p:sp>
              <p:nvSpPr>
                <p:cNvPr id="78" name="文本框 16"/>
                <p:cNvSpPr txBox="1"/>
                <p:nvPr userDrawn="1"/>
              </p:nvSpPr>
              <p:spPr>
                <a:xfrm>
                  <a:off x="-962378" y="3661493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>
                      <a:sym typeface="+mn-ea"/>
                    </a:rPr>
                    <a:t>R</a:t>
                  </a:r>
                  <a:r>
                    <a:rPr lang="en-US" altLang="zh-CN" sz="1100">
                      <a:sym typeface="+mn-ea"/>
                    </a:rPr>
                    <a:t>: </a:t>
                  </a:r>
                  <a:r>
                    <a:rPr lang="zh-CN" altLang="en-US" sz="1100">
                      <a:sym typeface="+mn-ea"/>
                    </a:rPr>
                    <a:t>1</a:t>
                  </a:r>
                  <a:r>
                    <a:rPr lang="en-US" altLang="zh-CN" sz="1100">
                      <a:sym typeface="+mn-ea"/>
                    </a:rPr>
                    <a:t>32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>
                      <a:sym typeface="+mn-ea"/>
                    </a:rPr>
                    <a:t>G</a:t>
                  </a:r>
                  <a:r>
                    <a:rPr lang="en-US" altLang="zh-CN" sz="1100">
                      <a:sym typeface="+mn-ea"/>
                    </a:rPr>
                    <a:t>: 151</a:t>
                  </a:r>
                  <a:endParaRPr lang="zh-CN" altLang="en-US" sz="110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>
                      <a:sym typeface="+mn-ea"/>
                    </a:rPr>
                    <a:t>B</a:t>
                  </a:r>
                  <a:r>
                    <a:rPr lang="en-US" altLang="zh-CN" sz="1100">
                      <a:sym typeface="+mn-ea"/>
                    </a:rPr>
                    <a:t>: 176</a:t>
                  </a:r>
                  <a:endParaRPr lang="zh-CN" altLang="en-US" sz="1100"/>
                </a:p>
              </p:txBody>
            </p:sp>
            <p:sp>
              <p:nvSpPr>
                <p:cNvPr id="79" name="文本框 20"/>
                <p:cNvSpPr txBox="1"/>
                <p:nvPr userDrawn="1"/>
              </p:nvSpPr>
              <p:spPr>
                <a:xfrm>
                  <a:off x="-963129" y="1956827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R</a:t>
                  </a:r>
                  <a:r>
                    <a:rPr lang="en-US" altLang="zh-CN" sz="1100" dirty="0">
                      <a:sym typeface="+mn-ea"/>
                    </a:rPr>
                    <a:t>:0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G</a:t>
                  </a:r>
                  <a:r>
                    <a:rPr lang="en-US" altLang="zh-CN" sz="1100" dirty="0">
                      <a:sym typeface="+mn-ea"/>
                    </a:rPr>
                    <a:t>: </a:t>
                  </a:r>
                  <a:r>
                    <a:rPr lang="en-US" sz="1100" dirty="0">
                      <a:sym typeface="+mn-ea"/>
                    </a:rPr>
                    <a:t>72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B</a:t>
                  </a:r>
                  <a:r>
                    <a:rPr lang="en-US" altLang="zh-CN" sz="1100" dirty="0">
                      <a:sym typeface="+mn-ea"/>
                    </a:rPr>
                    <a:t>: 157</a:t>
                  </a:r>
                  <a:endParaRPr lang="zh-CN" altLang="en-US" sz="1100" dirty="0"/>
                </a:p>
              </p:txBody>
            </p:sp>
            <p:sp>
              <p:nvSpPr>
                <p:cNvPr id="80" name="文本框 28"/>
                <p:cNvSpPr txBox="1"/>
                <p:nvPr userDrawn="1"/>
              </p:nvSpPr>
              <p:spPr>
                <a:xfrm>
                  <a:off x="-948524" y="2540757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>
                      <a:sym typeface="+mn-ea"/>
                    </a:rPr>
                    <a:t>R</a:t>
                  </a:r>
                  <a:r>
                    <a:rPr lang="en-US" altLang="zh-CN" sz="1100">
                      <a:sym typeface="+mn-ea"/>
                    </a:rPr>
                    <a:t>: 0</a:t>
                  </a:r>
                  <a:endParaRPr lang="zh-CN" altLang="en-US" sz="110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>
                      <a:sym typeface="+mn-ea"/>
                    </a:rPr>
                    <a:t>G</a:t>
                  </a:r>
                  <a:r>
                    <a:rPr lang="en-US" altLang="zh-CN" sz="1100">
                      <a:sym typeface="+mn-ea"/>
                    </a:rPr>
                    <a:t>: 150</a:t>
                  </a:r>
                  <a:endParaRPr lang="zh-CN" altLang="en-US" sz="1100"/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>
                      <a:sym typeface="+mn-ea"/>
                    </a:rPr>
                    <a:t>B</a:t>
                  </a:r>
                  <a:r>
                    <a:rPr lang="en-US" altLang="zh-CN" sz="1100">
                      <a:sym typeface="+mn-ea"/>
                    </a:rPr>
                    <a:t>: 220</a:t>
                  </a:r>
                  <a:endParaRPr lang="zh-CN" altLang="en-US" sz="1100"/>
                </a:p>
              </p:txBody>
            </p:sp>
            <p:sp>
              <p:nvSpPr>
                <p:cNvPr id="81" name="文本框 29"/>
                <p:cNvSpPr txBox="1"/>
                <p:nvPr userDrawn="1"/>
              </p:nvSpPr>
              <p:spPr>
                <a:xfrm>
                  <a:off x="-962378" y="1406365"/>
                  <a:ext cx="661036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R</a:t>
                  </a:r>
                  <a:r>
                    <a:rPr lang="en-US" altLang="zh-CN" sz="1100" dirty="0">
                      <a:sym typeface="+mn-ea"/>
                    </a:rPr>
                    <a:t>: 38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G</a:t>
                  </a:r>
                  <a:r>
                    <a:rPr lang="en-US" altLang="zh-CN" sz="1100" dirty="0">
                      <a:sym typeface="+mn-ea"/>
                    </a:rPr>
                    <a:t>: 38</a:t>
                  </a:r>
                  <a:endParaRPr lang="en-US" sz="1100" dirty="0">
                    <a:sym typeface="+mn-ea"/>
                  </a:endParaRP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B</a:t>
                  </a:r>
                  <a:r>
                    <a:rPr lang="en-US" altLang="zh-CN" sz="1100" dirty="0">
                      <a:sym typeface="+mn-ea"/>
                    </a:rPr>
                    <a:t>: 38</a:t>
                  </a:r>
                  <a:endParaRPr lang="zh-CN" altLang="en-US" sz="1100" dirty="0"/>
                </a:p>
              </p:txBody>
            </p:sp>
          </p:grpSp>
          <p:grpSp>
            <p:nvGrpSpPr>
              <p:cNvPr id="62" name="组合 61"/>
              <p:cNvGrpSpPr/>
              <p:nvPr userDrawn="1"/>
            </p:nvGrpSpPr>
            <p:grpSpPr>
              <a:xfrm>
                <a:off x="-957474" y="1461589"/>
                <a:ext cx="744970" cy="530893"/>
                <a:chOff x="-957474" y="796549"/>
                <a:chExt cx="744970" cy="530893"/>
              </a:xfrm>
            </p:grpSpPr>
            <p:sp>
              <p:nvSpPr>
                <p:cNvPr id="63" name="矩形 62"/>
                <p:cNvSpPr/>
                <p:nvPr userDrawn="1"/>
              </p:nvSpPr>
              <p:spPr>
                <a:xfrm rot="16200000">
                  <a:off x="-584063" y="897598"/>
                  <a:ext cx="472607" cy="270510"/>
                </a:xfrm>
                <a:prstGeom prst="rect">
                  <a:avLst/>
                </a:prstGeom>
                <a:solidFill>
                  <a:srgbClr val="000000"/>
                </a:solidFill>
                <a:ln w="12700" cmpd="sng"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/>
                </a:p>
              </p:txBody>
            </p:sp>
            <p:sp>
              <p:nvSpPr>
                <p:cNvPr id="64" name="文本框 29"/>
                <p:cNvSpPr txBox="1"/>
                <p:nvPr userDrawn="1"/>
              </p:nvSpPr>
              <p:spPr>
                <a:xfrm>
                  <a:off x="-957474" y="828844"/>
                  <a:ext cx="661035" cy="498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R</a:t>
                  </a:r>
                  <a:r>
                    <a:rPr lang="en-US" altLang="zh-CN" sz="1100" dirty="0">
                      <a:sym typeface="+mn-ea"/>
                    </a:rPr>
                    <a:t>: 0</a:t>
                  </a: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G</a:t>
                  </a:r>
                  <a:r>
                    <a:rPr lang="en-US" altLang="zh-CN" sz="1100" dirty="0">
                      <a:sym typeface="+mn-ea"/>
                    </a:rPr>
                    <a:t>: 0</a:t>
                  </a:r>
                  <a:endParaRPr lang="en-US" sz="1100" dirty="0">
                    <a:sym typeface="+mn-ea"/>
                  </a:endParaRPr>
                </a:p>
                <a:p>
                  <a:pPr lvl="0" algn="l">
                    <a:lnSpc>
                      <a:spcPct val="80000"/>
                    </a:lnSpc>
                  </a:pPr>
                  <a:r>
                    <a:rPr lang="zh-CN" altLang="en-US" sz="1100" dirty="0">
                      <a:sym typeface="+mn-ea"/>
                    </a:rPr>
                    <a:t>B</a:t>
                  </a:r>
                  <a:r>
                    <a:rPr lang="en-US" altLang="zh-CN" sz="1100" dirty="0">
                      <a:sym typeface="+mn-ea"/>
                    </a:rPr>
                    <a:t>: 0</a:t>
                  </a:r>
                  <a:endParaRPr lang="zh-CN" altLang="en-US" sz="1100" dirty="0"/>
                </a:p>
              </p:txBody>
            </p:sp>
          </p:grpSp>
        </p:grpSp>
        <p:sp>
          <p:nvSpPr>
            <p:cNvPr id="82" name="矩形 81"/>
            <p:cNvSpPr/>
            <p:nvPr userDrawn="1"/>
          </p:nvSpPr>
          <p:spPr>
            <a:xfrm rot="16200000">
              <a:off x="-509599" y="4900869"/>
              <a:ext cx="472607" cy="27432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BBC3C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83" name="文本框 3"/>
            <p:cNvSpPr txBox="1"/>
            <p:nvPr userDrawn="1"/>
          </p:nvSpPr>
          <p:spPr>
            <a:xfrm>
              <a:off x="-927750" y="4814018"/>
              <a:ext cx="661036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lnSpc>
                  <a:spcPct val="80000"/>
                </a:lnSpc>
              </a:pPr>
              <a:r>
                <a:rPr lang="zh-CN" altLang="en-US" sz="1100" dirty="0">
                  <a:sym typeface="+mn-ea"/>
                </a:rPr>
                <a:t>R</a:t>
              </a:r>
              <a:r>
                <a:rPr lang="en-US" altLang="zh-CN" sz="1100" dirty="0">
                  <a:sym typeface="+mn-ea"/>
                </a:rPr>
                <a:t>: 255</a:t>
              </a:r>
            </a:p>
            <a:p>
              <a:pPr lvl="0" algn="l">
                <a:lnSpc>
                  <a:spcPct val="80000"/>
                </a:lnSpc>
              </a:pPr>
              <a:r>
                <a:rPr lang="zh-CN" altLang="en-US" sz="1100" dirty="0">
                  <a:sym typeface="+mn-ea"/>
                </a:rPr>
                <a:t>G</a:t>
              </a:r>
              <a:r>
                <a:rPr lang="en-US" altLang="zh-CN" sz="1100" dirty="0">
                  <a:sym typeface="+mn-ea"/>
                </a:rPr>
                <a:t>:255</a:t>
              </a:r>
              <a:endParaRPr lang="en-US" sz="1100" dirty="0">
                <a:sym typeface="+mn-ea"/>
              </a:endParaRPr>
            </a:p>
            <a:p>
              <a:pPr lvl="0" algn="l">
                <a:lnSpc>
                  <a:spcPct val="80000"/>
                </a:lnSpc>
              </a:pPr>
              <a:r>
                <a:rPr lang="zh-CN" altLang="en-US" sz="1100" dirty="0">
                  <a:sym typeface="+mn-ea"/>
                </a:rPr>
                <a:t>B</a:t>
              </a:r>
              <a:r>
                <a:rPr lang="en-US" altLang="zh-CN" sz="1100" dirty="0">
                  <a:sym typeface="+mn-ea"/>
                </a:rPr>
                <a:t>: 255</a:t>
              </a:r>
              <a:endParaRPr lang="zh-CN" altLang="en-US" sz="1100" dirty="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angxin51\Desktop\未标题-3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86" y="3775075"/>
            <a:ext cx="12193291" cy="40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D73E7-6FC0-44C5-9AEA-0CC225C9C5A0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6BF5-B9FB-4B55-BEFE-A10673CBCA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1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9.xml"/><Relationship Id="rId6" Type="http://schemas.openxmlformats.org/officeDocument/2006/relationships/image" Target="../media/image11.png"/><Relationship Id="rId5" Type="http://schemas.openxmlformats.org/officeDocument/2006/relationships/image" Target="../media/image54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notesSlide" Target="../notesSlides/notesSlide10.xml"/><Relationship Id="rId21" Type="http://schemas.openxmlformats.org/officeDocument/2006/relationships/tags" Target="../tags/tag90.xml"/><Relationship Id="rId34" Type="http://schemas.openxmlformats.org/officeDocument/2006/relationships/image" Target="../media/image61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slideLayout" Target="../slideLayouts/slideLayout12.xml"/><Relationship Id="rId33" Type="http://schemas.openxmlformats.org/officeDocument/2006/relationships/image" Target="../media/image60.jpeg"/><Relationship Id="rId38" Type="http://schemas.openxmlformats.org/officeDocument/2006/relationships/image" Target="../media/image65.jpe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56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image" Target="../media/image55.jpeg"/><Relationship Id="rId36" Type="http://schemas.openxmlformats.org/officeDocument/2006/relationships/image" Target="../media/image63.jpe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58.jpe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image" Target="../media/image11.png"/><Relationship Id="rId30" Type="http://schemas.openxmlformats.org/officeDocument/2006/relationships/image" Target="../media/image57.jpeg"/><Relationship Id="rId35" Type="http://schemas.openxmlformats.org/officeDocument/2006/relationships/image" Target="../media/image62.png"/><Relationship Id="rId8" Type="http://schemas.openxmlformats.org/officeDocument/2006/relationships/tags" Target="../tags/tag77.xml"/><Relationship Id="rId3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67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66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11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notesSlide" Target="../notesSlides/notesSlide11.xml"/><Relationship Id="rId28" Type="http://schemas.openxmlformats.org/officeDocument/2006/relationships/image" Target="../media/image69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image" Target="../media/image71.jpeg"/><Relationship Id="rId3" Type="http://schemas.openxmlformats.org/officeDocument/2006/relationships/tags" Target="../tags/tag117.xml"/><Relationship Id="rId21" Type="http://schemas.openxmlformats.org/officeDocument/2006/relationships/tags" Target="../tags/tag135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image" Target="../media/image70.png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11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73.png"/><Relationship Id="rId10" Type="http://schemas.openxmlformats.org/officeDocument/2006/relationships/tags" Target="../tags/tag124.xml"/><Relationship Id="rId19" Type="http://schemas.openxmlformats.org/officeDocument/2006/relationships/tags" Target="../tags/tag133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75.jpeg"/><Relationship Id="rId3" Type="http://schemas.openxmlformats.org/officeDocument/2006/relationships/tags" Target="../tags/tag138.xml"/><Relationship Id="rId21" Type="http://schemas.openxmlformats.org/officeDocument/2006/relationships/tags" Target="../tags/tag156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74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11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77.jpe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26" Type="http://schemas.openxmlformats.org/officeDocument/2006/relationships/image" Target="../media/image79.png"/><Relationship Id="rId3" Type="http://schemas.openxmlformats.org/officeDocument/2006/relationships/tags" Target="../tags/tag159.xml"/><Relationship Id="rId21" Type="http://schemas.openxmlformats.org/officeDocument/2006/relationships/tags" Target="../tags/tag177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5" Type="http://schemas.openxmlformats.org/officeDocument/2006/relationships/image" Target="../media/image78.jpeg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tags" Target="../tags/tag176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11.pn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notesSlide" Target="../notesSlides/notesSlide14.xml"/><Relationship Id="rId28" Type="http://schemas.openxmlformats.org/officeDocument/2006/relationships/image" Target="../media/image81.png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image" Target="../media/image83.png"/><Relationship Id="rId3" Type="http://schemas.openxmlformats.org/officeDocument/2006/relationships/tags" Target="../tags/tag180.xml"/><Relationship Id="rId21" Type="http://schemas.openxmlformats.org/officeDocument/2006/relationships/tags" Target="../tags/tag198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image" Target="../media/image82.jpe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tags" Target="../tags/tag197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11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notesSlide" Target="../notesSlides/notesSlide15.xml"/><Relationship Id="rId28" Type="http://schemas.openxmlformats.org/officeDocument/2006/relationships/image" Target="../media/image85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image" Target="../media/image86.png"/><Relationship Id="rId3" Type="http://schemas.openxmlformats.org/officeDocument/2006/relationships/tags" Target="../tags/tag201.xml"/><Relationship Id="rId21" Type="http://schemas.openxmlformats.org/officeDocument/2006/relationships/tags" Target="../tags/tag219.xml"/><Relationship Id="rId7" Type="http://schemas.openxmlformats.org/officeDocument/2006/relationships/tags" Target="../tags/tag205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image" Target="../media/image11.png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0" Type="http://schemas.openxmlformats.org/officeDocument/2006/relationships/tags" Target="../tags/tag218.xml"/><Relationship Id="rId29" Type="http://schemas.openxmlformats.org/officeDocument/2006/relationships/image" Target="../media/image89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1" Type="http://schemas.openxmlformats.org/officeDocument/2006/relationships/tags" Target="../tags/tag209.xml"/><Relationship Id="rId24" Type="http://schemas.openxmlformats.org/officeDocument/2006/relationships/notesSlide" Target="../notesSlides/notesSlide16.xml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88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image" Target="../media/image91.png"/><Relationship Id="rId3" Type="http://schemas.openxmlformats.org/officeDocument/2006/relationships/tags" Target="../tags/tag223.xml"/><Relationship Id="rId21" Type="http://schemas.openxmlformats.org/officeDocument/2006/relationships/tags" Target="../tags/tag241.xml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image" Target="../media/image90.png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0" Type="http://schemas.openxmlformats.org/officeDocument/2006/relationships/tags" Target="../tags/tag240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11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notesSlide" Target="../notesSlides/notesSlide17.xml"/><Relationship Id="rId28" Type="http://schemas.openxmlformats.org/officeDocument/2006/relationships/image" Target="../media/image93.png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slideLayout" Target="../slideLayouts/slideLayout7.xml"/><Relationship Id="rId27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7.png"/><Relationship Id="rId3" Type="http://schemas.openxmlformats.org/officeDocument/2006/relationships/tags" Target="../tags/tag10.xml"/><Relationship Id="rId21" Type="http://schemas.openxmlformats.org/officeDocument/2006/relationships/image" Target="../media/image10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9.xml"/><Relationship Id="rId16" Type="http://schemas.openxmlformats.org/officeDocument/2006/relationships/slideLayout" Target="../slideLayouts/slideLayout12.xml"/><Relationship Id="rId20" Type="http://schemas.openxmlformats.org/officeDocument/2006/relationships/image" Target="../media/image9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12.png"/><Relationship Id="rId10" Type="http://schemas.openxmlformats.org/officeDocument/2006/relationships/tags" Target="../tags/tag17.xml"/><Relationship Id="rId19" Type="http://schemas.openxmlformats.org/officeDocument/2006/relationships/image" Target="../media/image8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image" Target="../media/image11.png"/><Relationship Id="rId3" Type="http://schemas.openxmlformats.org/officeDocument/2006/relationships/tags" Target="../tags/tag245.xml"/><Relationship Id="rId21" Type="http://schemas.openxmlformats.org/officeDocument/2006/relationships/image" Target="../media/image97.png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244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96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image" Target="../media/image99.jpeg"/><Relationship Id="rId10" Type="http://schemas.openxmlformats.org/officeDocument/2006/relationships/tags" Target="../tags/tag252.xml"/><Relationship Id="rId19" Type="http://schemas.openxmlformats.org/officeDocument/2006/relationships/image" Target="../media/image95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image" Target="../media/image9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image" Target="../media/image11.png"/><Relationship Id="rId3" Type="http://schemas.openxmlformats.org/officeDocument/2006/relationships/tags" Target="../tags/tag260.xml"/><Relationship Id="rId21" Type="http://schemas.openxmlformats.org/officeDocument/2006/relationships/image" Target="../media/image102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notesSlide" Target="../notesSlides/notesSlide19.xml"/><Relationship Id="rId2" Type="http://schemas.openxmlformats.org/officeDocument/2006/relationships/tags" Target="../tags/tag259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01.jpe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10" Type="http://schemas.openxmlformats.org/officeDocument/2006/relationships/tags" Target="../tags/tag267.xml"/><Relationship Id="rId19" Type="http://schemas.openxmlformats.org/officeDocument/2006/relationships/image" Target="../media/image100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5.jpeg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image" Target="../media/image104.jpeg"/><Relationship Id="rId2" Type="http://schemas.openxmlformats.org/officeDocument/2006/relationships/tags" Target="../tags/tag274.xml"/><Relationship Id="rId16" Type="http://schemas.openxmlformats.org/officeDocument/2006/relationships/image" Target="../media/image103.jpeg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5" Type="http://schemas.openxmlformats.org/officeDocument/2006/relationships/tags" Target="../tags/tag277.xml"/><Relationship Id="rId15" Type="http://schemas.openxmlformats.org/officeDocument/2006/relationships/image" Target="../media/image11.png"/><Relationship Id="rId10" Type="http://schemas.openxmlformats.org/officeDocument/2006/relationships/tags" Target="../tags/tag282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image" Target="../media/image11.png"/><Relationship Id="rId3" Type="http://schemas.openxmlformats.org/officeDocument/2006/relationships/tags" Target="../tags/tag287.xml"/><Relationship Id="rId21" Type="http://schemas.openxmlformats.org/officeDocument/2006/relationships/image" Target="../media/image108.jpeg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notesSlide" Target="../notesSlides/notesSlide21.xml"/><Relationship Id="rId2" Type="http://schemas.openxmlformats.org/officeDocument/2006/relationships/tags" Target="../tags/tag286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107.jpeg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10" Type="http://schemas.openxmlformats.org/officeDocument/2006/relationships/tags" Target="../tags/tag294.xml"/><Relationship Id="rId19" Type="http://schemas.openxmlformats.org/officeDocument/2006/relationships/image" Target="../media/image106.jpeg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3" Type="http://schemas.openxmlformats.org/officeDocument/2006/relationships/tags" Target="../tags/tag302.xml"/><Relationship Id="rId21" Type="http://schemas.openxmlformats.org/officeDocument/2006/relationships/image" Target="../media/image11.pn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notesSlide" Target="../notesSlides/notesSlide22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10" Type="http://schemas.openxmlformats.org/officeDocument/2006/relationships/tags" Target="../tags/tag30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image" Target="../media/image11.png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109.emf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322.xml"/><Relationship Id="rId15" Type="http://schemas.openxmlformats.org/officeDocument/2006/relationships/image" Target="../media/image111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21.xml"/><Relationship Id="rId9" Type="http://schemas.openxmlformats.org/officeDocument/2006/relationships/tags" Target="../tags/tag326.xml"/><Relationship Id="rId1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13" Type="http://schemas.openxmlformats.org/officeDocument/2006/relationships/tags" Target="../tags/tag339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29.xml"/><Relationship Id="rId21" Type="http://schemas.openxmlformats.org/officeDocument/2006/relationships/image" Target="../media/image113.jpeg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image" Target="../media/image112.jpeg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image" Target="../media/image115.jpeg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image" Target="../media/image11.png"/><Relationship Id="rId10" Type="http://schemas.openxmlformats.org/officeDocument/2006/relationships/tags" Target="../tags/tag336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image" Target="../media/image1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44.xml"/><Relationship Id="rId5" Type="http://schemas.openxmlformats.org/officeDocument/2006/relationships/image" Target="../media/image116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tags" Target="../tags/tag345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24" Type="http://schemas.openxmlformats.org/officeDocument/2006/relationships/image" Target="../media/image136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openxmlformats.org/officeDocument/2006/relationships/image" Target="../media/image11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Relationship Id="rId27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1.jpe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image" Target="../media/image140.jpeg"/><Relationship Id="rId11" Type="http://schemas.openxmlformats.org/officeDocument/2006/relationships/image" Target="../media/image145.png"/><Relationship Id="rId5" Type="http://schemas.openxmlformats.org/officeDocument/2006/relationships/image" Target="../media/image11.png"/><Relationship Id="rId10" Type="http://schemas.openxmlformats.org/officeDocument/2006/relationships/image" Target="../media/image144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1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image" Target="../media/image146.jpeg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image" Target="../media/image11.png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352.xml"/><Relationship Id="rId15" Type="http://schemas.openxmlformats.org/officeDocument/2006/relationships/image" Target="../media/image148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image" Target="../media/image14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image" Target="../media/image149.jpeg"/><Relationship Id="rId3" Type="http://schemas.openxmlformats.org/officeDocument/2006/relationships/tags" Target="../tags/tag359.xml"/><Relationship Id="rId7" Type="http://schemas.openxmlformats.org/officeDocument/2006/relationships/tags" Target="../tags/tag363.xml"/><Relationship Id="rId12" Type="http://schemas.openxmlformats.org/officeDocument/2006/relationships/image" Target="../media/image11.png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notesSlide" Target="../notesSlides/notesSlide28.xml"/><Relationship Id="rId5" Type="http://schemas.openxmlformats.org/officeDocument/2006/relationships/tags" Target="../tags/tag361.xml"/><Relationship Id="rId15" Type="http://schemas.openxmlformats.org/officeDocument/2006/relationships/image" Target="../media/image151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image" Target="../media/image15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image" Target="../media/image152.jpeg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image" Target="../media/image11.png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notesSlide" Target="../notesSlides/notesSlide29.xml"/><Relationship Id="rId5" Type="http://schemas.openxmlformats.org/officeDocument/2006/relationships/tags" Target="../tags/tag370.xml"/><Relationship Id="rId15" Type="http://schemas.openxmlformats.org/officeDocument/2006/relationships/image" Target="../media/image154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image" Target="../media/image1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image" Target="../media/image21.png"/><Relationship Id="rId3" Type="http://schemas.openxmlformats.org/officeDocument/2006/relationships/tags" Target="../tags/tag28.xml"/><Relationship Id="rId21" Type="http://schemas.openxmlformats.org/officeDocument/2006/relationships/slideLayout" Target="../slideLayouts/slideLayout12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20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9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image" Target="../media/image11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8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33.png"/><Relationship Id="rId2" Type="http://schemas.openxmlformats.org/officeDocument/2006/relationships/tags" Target="../tags/tag52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5.xml"/><Relationship Id="rId15" Type="http://schemas.openxmlformats.org/officeDocument/2006/relationships/chart" Target="../charts/chart1.xml"/><Relationship Id="rId10" Type="http://schemas.openxmlformats.org/officeDocument/2006/relationships/tags" Target="../tags/tag60.xml"/><Relationship Id="rId19" Type="http://schemas.openxmlformats.org/officeDocument/2006/relationships/image" Target="../media/image35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1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chart" Target="../charts/chart2.xml"/><Relationship Id="rId5" Type="http://schemas.openxmlformats.org/officeDocument/2006/relationships/tags" Target="../tags/tag65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15" y="-315595"/>
            <a:ext cx="12286615" cy="816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6" y="282575"/>
            <a:ext cx="2884805" cy="1828800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143637" y="2111375"/>
            <a:ext cx="628713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3945">
              <a:lnSpc>
                <a:spcPct val="80000"/>
              </a:lnSpc>
              <a:spcAft>
                <a:spcPts val="1185"/>
              </a:spcAft>
            </a:pPr>
            <a:r>
              <a:rPr lang="zh-CN" altLang="en-US" sz="32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宁波市郎驰新材料科技有限公司</a:t>
            </a:r>
          </a:p>
        </p:txBody>
      </p:sp>
      <p:sp>
        <p:nvSpPr>
          <p:cNvPr id="3" name="TextBox 15"/>
          <p:cNvSpPr txBox="1"/>
          <p:nvPr>
            <p:custDataLst>
              <p:tags r:id="rId2"/>
            </p:custDataLst>
          </p:nvPr>
        </p:nvSpPr>
        <p:spPr>
          <a:xfrm>
            <a:off x="1209676" y="2662555"/>
            <a:ext cx="1098232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3945">
              <a:lnSpc>
                <a:spcPct val="80000"/>
              </a:lnSpc>
              <a:spcAft>
                <a:spcPts val="1185"/>
              </a:spcAft>
            </a:pPr>
            <a:r>
              <a:rPr lang="en-US" altLang="zh-CN" b="1" dirty="0">
                <a:solidFill>
                  <a:srgbClr val="587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Ningbo Langchi New Materials Technology Co., Ltd.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platzhalter 3"/>
          <p:cNvSpPr txBox="1"/>
          <p:nvPr/>
        </p:nvSpPr>
        <p:spPr bwMode="auto">
          <a:xfrm>
            <a:off x="86361" y="151131"/>
            <a:ext cx="2299489" cy="764540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1.7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客 户 分 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1" y="1101374"/>
            <a:ext cx="1466449" cy="1130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571" y="2782381"/>
            <a:ext cx="1466451" cy="684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841" y="4113826"/>
            <a:ext cx="1545393" cy="7214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732" y="1137305"/>
            <a:ext cx="1685867" cy="1148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356" y="2609576"/>
            <a:ext cx="1382179" cy="9656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133" y="1398342"/>
            <a:ext cx="1382179" cy="10769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571" y="5602561"/>
            <a:ext cx="1882368" cy="8438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921" y="5631961"/>
            <a:ext cx="1797767" cy="7646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408" y="5631964"/>
            <a:ext cx="2011269" cy="7646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225" y="1466814"/>
            <a:ext cx="1382177" cy="7646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038" y="2863907"/>
            <a:ext cx="1465567" cy="6883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596" y="4107432"/>
            <a:ext cx="935699" cy="96110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472" y="4190754"/>
            <a:ext cx="1478685" cy="76469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224" y="2602556"/>
            <a:ext cx="1478685" cy="8371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47" y="4023178"/>
            <a:ext cx="1081135" cy="1135385"/>
          </a:xfrm>
          <a:prstGeom prst="rect">
            <a:avLst/>
          </a:prstGeom>
        </p:spPr>
      </p:pic>
      <p:pic>
        <p:nvPicPr>
          <p:cNvPr id="4" name="图片 3" descr="8408719af23dd1713fbc9c7233657a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85" y="5607051"/>
            <a:ext cx="2453640" cy="787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pic>
        <p:nvPicPr>
          <p:cNvPr id="114" name="图片 113" descr="矩形 1185 拷贝 1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151" y="1136969"/>
            <a:ext cx="292100" cy="2139951"/>
          </a:xfrm>
          <a:prstGeom prst="rect">
            <a:avLst/>
          </a:prstGeom>
        </p:spPr>
      </p:pic>
      <p:pic>
        <p:nvPicPr>
          <p:cNvPr id="115" name="图片 114" descr="矩形 1185 拷贝 1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151" y="3466783"/>
            <a:ext cx="292100" cy="2139951"/>
          </a:xfrm>
          <a:prstGeom prst="rect">
            <a:avLst/>
          </a:prstGeom>
        </p:spPr>
      </p:pic>
      <p:pic>
        <p:nvPicPr>
          <p:cNvPr id="116" name="图片 115" descr="矩形 1185 拷贝 1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131" y="1136969"/>
            <a:ext cx="292100" cy="2139951"/>
          </a:xfrm>
          <a:prstGeom prst="rect">
            <a:avLst/>
          </a:prstGeom>
        </p:spPr>
      </p:pic>
      <p:pic>
        <p:nvPicPr>
          <p:cNvPr id="117" name="图片 116" descr="矩形 1185 拷贝 1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287" y="3466783"/>
            <a:ext cx="292100" cy="2139951"/>
          </a:xfrm>
          <a:prstGeom prst="rect">
            <a:avLst/>
          </a:prstGeom>
        </p:spPr>
      </p:pic>
      <p:pic>
        <p:nvPicPr>
          <p:cNvPr id="118" name="图片 117" descr="矩形 1185 拷贝 1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977" y="1136969"/>
            <a:ext cx="292100" cy="2139951"/>
          </a:xfrm>
          <a:prstGeom prst="rect">
            <a:avLst/>
          </a:prstGeom>
        </p:spPr>
      </p:pic>
      <p:pic>
        <p:nvPicPr>
          <p:cNvPr id="119" name="图片 118" descr="矩形 1185 拷贝 1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871" y="3462338"/>
            <a:ext cx="292100" cy="21399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同心圆 2"/>
          <p:cNvSpPr>
            <a:spLocks noChangeAspect="1"/>
          </p:cNvSpPr>
          <p:nvPr/>
        </p:nvSpPr>
        <p:spPr>
          <a:xfrm>
            <a:off x="-1523875" y="632572"/>
            <a:ext cx="7249039" cy="7249039"/>
          </a:xfrm>
          <a:prstGeom prst="donut">
            <a:avLst>
              <a:gd name="adj" fmla="val 13884"/>
            </a:avLst>
          </a:prstGeom>
          <a:gradFill>
            <a:gsLst>
              <a:gs pos="0">
                <a:srgbClr val="055AB2">
                  <a:alpha val="0"/>
                </a:srgbClr>
              </a:gs>
              <a:gs pos="62000">
                <a:srgbClr val="055AB2"/>
              </a:gs>
            </a:gsLst>
            <a:lin ang="79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512114" y="1192935"/>
            <a:ext cx="708271" cy="7082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图片 1" descr="E:/W万华/2024年万华介绍PPT/资料/PPT图片/6. PPT用图和图片版权/目录页-用图/2. 产业园区.jpg2. 产业园区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34868" y="18471"/>
            <a:ext cx="6839473" cy="6839473"/>
          </a:xfrm>
          <a:prstGeom prst="ellipse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4" name="textbox 36"/>
          <p:cNvSpPr/>
          <p:nvPr>
            <p:custDataLst>
              <p:tags r:id="rId1"/>
            </p:custDataLst>
          </p:nvPr>
        </p:nvSpPr>
        <p:spPr>
          <a:xfrm>
            <a:off x="7577457" y="2395855"/>
            <a:ext cx="1454785" cy="1684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2000"/>
              </a:lnSpc>
            </a:pPr>
            <a:endParaRPr lang="en-US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62000"/>
              </a:lnSpc>
            </a:pPr>
            <a:r>
              <a:rPr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8845552" y="2813051"/>
            <a:ext cx="2496185" cy="715645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产品介绍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8845552" y="3438207"/>
            <a:ext cx="2525395" cy="438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4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rPr>
              <a:t>Product Introduction</a:t>
            </a:r>
            <a:endParaRPr lang="en-US" altLang="zh-CN" sz="1400" b="1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320280" y="3862072"/>
            <a:ext cx="4825365" cy="12065"/>
          </a:xfrm>
          <a:prstGeom prst="line">
            <a:avLst/>
          </a:prstGeom>
          <a:ln w="47625" cap="sq">
            <a:gradFill>
              <a:gsLst>
                <a:gs pos="95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5000"/>
                    <a:lumOff val="55000"/>
                  </a:schemeClr>
                </a:gs>
                <a:gs pos="61000">
                  <a:srgbClr val="2F528F"/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platzhalter 3"/>
          <p:cNvSpPr txBox="1"/>
          <p:nvPr/>
        </p:nvSpPr>
        <p:spPr bwMode="auto">
          <a:xfrm>
            <a:off x="-320045" y="151130"/>
            <a:ext cx="2440376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2.1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应 用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pic>
        <p:nvPicPr>
          <p:cNvPr id="6" name="图片 5" descr="c3e0bf59aec587fc1208360cce561c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89" y="1205231"/>
            <a:ext cx="1791971" cy="2365375"/>
          </a:xfrm>
          <a:prstGeom prst="rect">
            <a:avLst/>
          </a:prstGeom>
        </p:spPr>
      </p:pic>
      <p:pic>
        <p:nvPicPr>
          <p:cNvPr id="17" name="图片 16" descr="2024年万华PPT介绍-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6" y="3989706"/>
            <a:ext cx="1795780" cy="2442845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3391" y="4172586"/>
            <a:ext cx="1518285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645160" eaLnBrk="1" hangingPunct="1">
              <a:lnSpc>
                <a:spcPct val="150000"/>
              </a:lnSpc>
              <a:buClr>
                <a:srgbClr val="5B9BD5"/>
              </a:buClr>
              <a:defRPr/>
            </a:pP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郎驰氟树脂系列，如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PFA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管，高纯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PFA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管，防静电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PFA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管，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PTFE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管等。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32"/>
          <p:cNvSpPr/>
          <p:nvPr>
            <p:custDataLst>
              <p:tags r:id="rId4"/>
            </p:custDataLst>
          </p:nvPr>
        </p:nvSpPr>
        <p:spPr>
          <a:xfrm>
            <a:off x="160656" y="6111241"/>
            <a:ext cx="3143885" cy="3213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255270" eaLnBrk="0">
              <a:lnSpc>
                <a:spcPct val="92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半导体设备主要产品</a:t>
            </a:r>
            <a:endParaRPr lang="zh-CN" altLang="en-US" sz="1400" b="1" kern="0" spc="-1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rmonyOS Sans SC Medium" panose="00000600000000000000" charset="-122"/>
              <a:sym typeface="+mn-ea"/>
            </a:endParaRPr>
          </a:p>
        </p:txBody>
      </p:sp>
      <p:pic>
        <p:nvPicPr>
          <p:cNvPr id="24" name="图片 23" descr="711f0f403dc987849761f09ad8f9f9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966" y="4069716"/>
            <a:ext cx="1792605" cy="2362835"/>
          </a:xfrm>
          <a:prstGeom prst="rect">
            <a:avLst/>
          </a:prstGeom>
        </p:spPr>
      </p:pic>
      <p:pic>
        <p:nvPicPr>
          <p:cNvPr id="26" name="图片 25" descr="2b304e4ea06d6c1113177539721c4f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680" y="1205232"/>
            <a:ext cx="1800000" cy="2365641"/>
          </a:xfrm>
          <a:prstGeom prst="rect">
            <a:avLst/>
          </a:prstGeom>
        </p:spPr>
      </p:pic>
      <p:pic>
        <p:nvPicPr>
          <p:cNvPr id="27" name="图片 26" descr="2024年万华PPT介绍-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317" y="1205866"/>
            <a:ext cx="1735455" cy="2364740"/>
          </a:xfrm>
          <a:prstGeom prst="rect">
            <a:avLst/>
          </a:prstGeom>
        </p:spPr>
      </p:pic>
      <p:sp>
        <p:nvSpPr>
          <p:cNvPr id="29" name="矩形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66315" y="1148082"/>
            <a:ext cx="167386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郎驰聚氨酯系列、阻燃系列、尼龙系列，多层管系列，如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PU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管、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PUR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水气管、喷涂管、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PU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双层阻燃管等。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textbox 32"/>
          <p:cNvSpPr/>
          <p:nvPr>
            <p:custDataLst>
              <p:tags r:id="rId9"/>
            </p:custDataLst>
          </p:nvPr>
        </p:nvSpPr>
        <p:spPr>
          <a:xfrm>
            <a:off x="2174240" y="3288030"/>
            <a:ext cx="3143885" cy="3213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255270" eaLnBrk="0">
              <a:lnSpc>
                <a:spcPct val="92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汽车制造主要产品</a:t>
            </a:r>
            <a:endParaRPr lang="zh-CN" altLang="en-US" sz="1400" b="1" kern="0" spc="-1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rmonyOS Sans SC Medium" panose="00000600000000000000" charset="-122"/>
              <a:sym typeface="+mn-ea"/>
            </a:endParaRPr>
          </a:p>
        </p:txBody>
      </p:sp>
      <p:pic>
        <p:nvPicPr>
          <p:cNvPr id="31" name="图片 30" descr="2024年万华PPT介绍-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926" y="3989706"/>
            <a:ext cx="1795780" cy="2442845"/>
          </a:xfrm>
          <a:prstGeom prst="rect">
            <a:avLst/>
          </a:prstGeom>
        </p:spPr>
      </p:pic>
      <p:sp>
        <p:nvSpPr>
          <p:cNvPr id="33" name="矩形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0860" y="4168777"/>
            <a:ext cx="1610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郎驰聚氨酯系列、尼龙系列、聚氨酯夹纱管系列、阻燃系列。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textbox 32"/>
          <p:cNvSpPr/>
          <p:nvPr>
            <p:custDataLst>
              <p:tags r:id="rId12"/>
            </p:custDataLst>
          </p:nvPr>
        </p:nvSpPr>
        <p:spPr>
          <a:xfrm>
            <a:off x="4052571" y="6111241"/>
            <a:ext cx="3143885" cy="3213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255270" eaLnBrk="0">
              <a:lnSpc>
                <a:spcPct val="92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自动化设备主要产品</a:t>
            </a:r>
            <a:endParaRPr lang="zh-CN" altLang="en-US" sz="1400" b="1" kern="0" spc="-1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rmonyOS Sans SC Medium" panose="00000600000000000000" charset="-122"/>
              <a:sym typeface="+mn-ea"/>
            </a:endParaRPr>
          </a:p>
        </p:txBody>
      </p:sp>
      <p:pic>
        <p:nvPicPr>
          <p:cNvPr id="35" name="图片 34" descr="3d5e2622bca0da8c22113174e909ea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60" y="3989071"/>
            <a:ext cx="1797685" cy="2367280"/>
          </a:xfrm>
          <a:prstGeom prst="rect">
            <a:avLst/>
          </a:prstGeom>
        </p:spPr>
      </p:pic>
      <p:pic>
        <p:nvPicPr>
          <p:cNvPr id="37" name="图片 36" descr="2024年万华PPT介绍-2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450" y="1205231"/>
            <a:ext cx="1926591" cy="2364740"/>
          </a:xfrm>
          <a:prstGeom prst="rect">
            <a:avLst/>
          </a:prstGeom>
        </p:spPr>
      </p:pic>
      <p:pic>
        <p:nvPicPr>
          <p:cNvPr id="38" name="图片 37" descr="2024年万华PPT介绍-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720" y="1205866"/>
            <a:ext cx="1791971" cy="2364740"/>
          </a:xfrm>
          <a:prstGeom prst="rect">
            <a:avLst/>
          </a:prstGeom>
        </p:spPr>
      </p:pic>
      <p:sp>
        <p:nvSpPr>
          <p:cNvPr id="39" name="textbox 32"/>
          <p:cNvSpPr/>
          <p:nvPr>
            <p:custDataLst>
              <p:tags r:id="rId16"/>
            </p:custDataLst>
          </p:nvPr>
        </p:nvSpPr>
        <p:spPr>
          <a:xfrm>
            <a:off x="5970906" y="3280410"/>
            <a:ext cx="3143885" cy="3213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255270" eaLnBrk="0">
              <a:lnSpc>
                <a:spcPct val="92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光伏储能设备主要产品</a:t>
            </a:r>
            <a:endParaRPr lang="zh-CN" altLang="en-US" sz="1400" b="1" kern="0" spc="-1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rmonyOS Sans SC Medium" panose="00000600000000000000" charset="-122"/>
              <a:sym typeface="+mn-ea"/>
            </a:endParaRPr>
          </a:p>
        </p:txBody>
      </p:sp>
      <p:sp>
        <p:nvSpPr>
          <p:cNvPr id="40" name="矩形 3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301105" y="1471297"/>
            <a:ext cx="17513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郎驰氟树脂系列、聚氨酯系列，如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FEP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管、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PFA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管、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PU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管、消防输送管等。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1" name="图片 40" descr="9e74010c9c4d609049a4a620031df6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586" y="1205231"/>
            <a:ext cx="1800225" cy="2365375"/>
          </a:xfrm>
          <a:prstGeom prst="rect">
            <a:avLst/>
          </a:prstGeom>
        </p:spPr>
      </p:pic>
      <p:pic>
        <p:nvPicPr>
          <p:cNvPr id="42" name="图片 41" descr="2024年万华PPT介绍-2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02" y="3989706"/>
            <a:ext cx="1887855" cy="2442845"/>
          </a:xfrm>
          <a:prstGeom prst="rect">
            <a:avLst/>
          </a:prstGeom>
        </p:spPr>
      </p:pic>
      <p:sp>
        <p:nvSpPr>
          <p:cNvPr id="43" name="矩形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20405" y="4295777"/>
            <a:ext cx="1610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郎驰聚氨酯系列、尼龙系列，如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PU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管、尼龙管、生物质管等。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textbox 32"/>
          <p:cNvSpPr/>
          <p:nvPr>
            <p:custDataLst>
              <p:tags r:id="rId21"/>
            </p:custDataLst>
          </p:nvPr>
        </p:nvSpPr>
        <p:spPr>
          <a:xfrm>
            <a:off x="7992746" y="6096001"/>
            <a:ext cx="3143885" cy="3213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255270" eaLnBrk="0">
              <a:lnSpc>
                <a:spcPct val="92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食品医疗设备主要产品</a:t>
            </a:r>
            <a:endParaRPr lang="zh-CN" altLang="en-US" sz="1400" b="1" kern="0" spc="-1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rmonyOS Sans SC Medium" panose="00000600000000000000" charset="-122"/>
              <a:sym typeface="+mn-ea"/>
            </a:endParaRPr>
          </a:p>
        </p:txBody>
      </p:sp>
      <p:sp>
        <p:nvSpPr>
          <p:cNvPr id="45" name="矩形 4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192385" y="1677036"/>
            <a:ext cx="182943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郎驰氟树脂系列，如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FEP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管、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PFA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管、耐腐蚀管、</a:t>
            </a:r>
            <a:r>
              <a:rPr lang="en-US" altLang="zh-CN" sz="1400" dirty="0">
                <a:latin typeface="微软雅黑" panose="020B0503020204020204" pitchFamily="34" charset="-122"/>
                <a:sym typeface="+mn-ea"/>
              </a:rPr>
              <a:t>TPV</a:t>
            </a:r>
            <a:r>
              <a:rPr lang="zh-CN" altLang="en-US" sz="1400" dirty="0">
                <a:latin typeface="微软雅黑" panose="020B0503020204020204" pitchFamily="34" charset="-122"/>
                <a:sym typeface="+mn-ea"/>
              </a:rPr>
              <a:t>等。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" name="textbox 32"/>
          <p:cNvSpPr/>
          <p:nvPr>
            <p:custDataLst>
              <p:tags r:id="rId23"/>
            </p:custDataLst>
          </p:nvPr>
        </p:nvSpPr>
        <p:spPr>
          <a:xfrm>
            <a:off x="10146031" y="3248661"/>
            <a:ext cx="3143885" cy="3213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255270" eaLnBrk="0">
              <a:lnSpc>
                <a:spcPct val="92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锂电设备主要产品</a:t>
            </a:r>
            <a:endParaRPr lang="zh-CN" altLang="en-US" sz="1400" b="1" kern="0" spc="-1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rmonyOS Sans SC Medium" panose="00000600000000000000" charset="-122"/>
              <a:sym typeface="+mn-ea"/>
            </a:endParaRPr>
          </a:p>
        </p:txBody>
      </p:sp>
      <p:pic>
        <p:nvPicPr>
          <p:cNvPr id="47" name="图片 46" descr="454c92a4959646d3eba26f0651ef41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466" y="3989705"/>
            <a:ext cx="1800225" cy="2367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165516" y="151130"/>
            <a:ext cx="2500753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2.2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介 绍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9114381" y="2654133"/>
            <a:ext cx="2418020" cy="359499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DD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6373779" y="2654133"/>
            <a:ext cx="2418020" cy="359499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3599181" y="2654302"/>
            <a:ext cx="2495551" cy="359473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>
            <a:off x="824475" y="2654133"/>
            <a:ext cx="2418020" cy="359499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5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70" dirty="0"/>
          </a:p>
        </p:txBody>
      </p:sp>
      <p:sp>
        <p:nvSpPr>
          <p:cNvPr id="160" name="textbox 160"/>
          <p:cNvSpPr/>
          <p:nvPr>
            <p:custDataLst>
              <p:tags r:id="rId6"/>
            </p:custDataLst>
          </p:nvPr>
        </p:nvSpPr>
        <p:spPr>
          <a:xfrm>
            <a:off x="3679826" y="4890135"/>
            <a:ext cx="2270125" cy="15151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优良的防静电性能、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耐化学性</a:t>
            </a:r>
            <a:r>
              <a:rPr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、耐高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低</a:t>
            </a:r>
            <a:r>
              <a:rPr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温性，良好的柔韧性和可弯曲性，具有低摩擦系数，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极低的氟离子、金属离子溶出量。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2" name="textbox 162"/>
          <p:cNvSpPr/>
          <p:nvPr>
            <p:custDataLst>
              <p:tags r:id="rId7"/>
            </p:custDataLst>
          </p:nvPr>
        </p:nvSpPr>
        <p:spPr>
          <a:xfrm>
            <a:off x="941705" y="4912995"/>
            <a:ext cx="2137411" cy="64135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具备优异的耐高低温性能，滑动性能，超强的耐腐蚀性，耐化学性，难燃性，具有极低的氟离子、金属离子溶出量。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" name="textbox 164"/>
          <p:cNvSpPr/>
          <p:nvPr>
            <p:custDataLst>
              <p:tags r:id="rId8"/>
            </p:custDataLst>
          </p:nvPr>
        </p:nvSpPr>
        <p:spPr>
          <a:xfrm>
            <a:off x="6373993" y="450874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C172">
              <a:alpha val="9882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9"/>
            </p:custDataLst>
          </p:nvPr>
        </p:nvSpPr>
        <p:spPr>
          <a:xfrm>
            <a:off x="829469" y="450874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3080F5">
              <a:alpha val="9686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8"/>
          <p:cNvSpPr/>
          <p:nvPr>
            <p:custDataLst>
              <p:tags r:id="rId10"/>
            </p:custDataLst>
          </p:nvPr>
        </p:nvSpPr>
        <p:spPr>
          <a:xfrm>
            <a:off x="3601737" y="450874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A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70"/>
          <p:cNvSpPr/>
          <p:nvPr>
            <p:custDataLst>
              <p:tags r:id="rId11"/>
            </p:custDataLst>
          </p:nvPr>
        </p:nvSpPr>
        <p:spPr>
          <a:xfrm>
            <a:off x="9118215" y="450874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FFA83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2"/>
          <p:cNvSpPr/>
          <p:nvPr>
            <p:custDataLst>
              <p:tags r:id="rId12"/>
            </p:custDataLst>
          </p:nvPr>
        </p:nvSpPr>
        <p:spPr>
          <a:xfrm>
            <a:off x="9258348" y="5064397"/>
            <a:ext cx="2091405" cy="41890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具有优良的耐化学性、耐高温、低摩擦系数，优良的电绝缘性，柔韧性，难燃性。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104000"/>
              </a:lnSpc>
            </a:pP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" name="textbox 174"/>
          <p:cNvSpPr/>
          <p:nvPr>
            <p:custDataLst>
              <p:tags r:id="rId13"/>
            </p:custDataLst>
          </p:nvPr>
        </p:nvSpPr>
        <p:spPr>
          <a:xfrm>
            <a:off x="6512838" y="5064235"/>
            <a:ext cx="2002695" cy="41890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良好的耐腐蚀性、轻量化、柔韧性、耐温性，符合食品要求，材质符合FDA。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</a:t>
            </a:r>
            <a:endParaRPr lang="en-US" altLang="zh-CN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4445" eaLnBrk="0">
              <a:lnSpc>
                <a:spcPct val="104000"/>
              </a:lnSpc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1398718" y="4559800"/>
            <a:ext cx="1160189" cy="330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  <a:sym typeface="+mn-ea"/>
              </a:rPr>
              <a:t>高纯</a:t>
            </a: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  <a:sym typeface="+mn-ea"/>
              </a:rPr>
              <a:t>PFA</a:t>
            </a: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  <a:sym typeface="+mn-ea"/>
              </a:rPr>
              <a:t>管</a:t>
            </a:r>
            <a:endParaRPr lang="zh-CN" altLang="en-US" sz="1550" b="1" kern="0" spc="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" panose="00000500000000000000" pitchFamily="2" charset="0"/>
              <a:sym typeface="+mn-ea"/>
            </a:endParaRP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4047967" y="4562341"/>
            <a:ext cx="1419876" cy="302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>
              <a:lnSpc>
                <a:spcPct val="88000"/>
              </a:lnSpc>
            </a:pPr>
            <a:r>
              <a:rPr lang="zh-CN" altLang="en-US" sz="1550" b="1" kern="0" spc="5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防静电</a:t>
            </a:r>
            <a:r>
              <a:rPr lang="en-US" altLang="zh-CN" sz="1550" b="1" kern="0" spc="5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PEA</a:t>
            </a:r>
            <a:r>
              <a:rPr lang="zh-CN" altLang="en-US" sz="1550" b="1" kern="0" spc="5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</a:t>
            </a: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6898615" y="4533766"/>
            <a:ext cx="1377300" cy="330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软质聚烯烃管</a:t>
            </a:r>
            <a:endParaRPr lang="zh-CN" altLang="en-US" sz="1550" b="1" kern="0" spc="5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9872202" y="4559802"/>
            <a:ext cx="889987" cy="304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>
              <a:lnSpc>
                <a:spcPct val="89000"/>
              </a:lnSpc>
            </a:pPr>
            <a:r>
              <a:rPr lang="en-US" altLang="zh-CN" sz="155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PTFE</a:t>
            </a:r>
            <a:r>
              <a:rPr lang="zh-CN" altLang="en-US" sz="155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</a:t>
            </a: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2" y="1744981"/>
            <a:ext cx="2414905" cy="2338705"/>
          </a:xfrm>
          <a:prstGeom prst="roundRect">
            <a:avLst/>
          </a:prstGeom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211" y="1755141"/>
            <a:ext cx="2509520" cy="2328545"/>
          </a:xfrm>
          <a:prstGeom prst="roundRect">
            <a:avLst/>
          </a:prstGeom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496" y="1826260"/>
            <a:ext cx="2413635" cy="2340611"/>
          </a:xfrm>
          <a:prstGeom prst="roundRect">
            <a:avLst/>
          </a:prstGeom>
        </p:spPr>
      </p:pic>
      <p:pic>
        <p:nvPicPr>
          <p:cNvPr id="53" name="图片 5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426" y="1826260"/>
            <a:ext cx="2441575" cy="2377440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165516" y="151130"/>
            <a:ext cx="2613294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2.3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介 绍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9105265" y="2654300"/>
            <a:ext cx="2426970" cy="3947160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DD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6330950" y="2455545"/>
            <a:ext cx="2460625" cy="414591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3599181" y="2455546"/>
            <a:ext cx="2495551" cy="414718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>
            <a:off x="824231" y="2455546"/>
            <a:ext cx="2418080" cy="4146551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5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70" dirty="0"/>
          </a:p>
        </p:txBody>
      </p:sp>
      <p:sp>
        <p:nvSpPr>
          <p:cNvPr id="160" name="textbox 160"/>
          <p:cNvSpPr/>
          <p:nvPr>
            <p:custDataLst>
              <p:tags r:id="rId6"/>
            </p:custDataLst>
          </p:nvPr>
        </p:nvSpPr>
        <p:spPr>
          <a:xfrm>
            <a:off x="3679826" y="4691381"/>
            <a:ext cx="2270125" cy="15151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主要用于整车线束（座舱、发动机舱、汽车大灯线束等）</a:t>
            </a:r>
            <a:endParaRPr lang="en-US" altLang="zh-CN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产品符合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ES-2U5A-1A263-AA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TL529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VOC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2003/11/EC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等要求的测试。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2" name="textbox 162"/>
          <p:cNvSpPr/>
          <p:nvPr>
            <p:custDataLst>
              <p:tags r:id="rId7"/>
            </p:custDataLst>
          </p:nvPr>
        </p:nvSpPr>
        <p:spPr>
          <a:xfrm>
            <a:off x="941705" y="4714242"/>
            <a:ext cx="2137411" cy="1887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产品采用法国阿科玛进口尼龙料，优良的耐油。耐老化、耐气候性能，耐磨，耐一般性腐蚀，良好的柔韧性。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应用车型宝马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系，奔驰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系等。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" name="textbox 164"/>
          <p:cNvSpPr/>
          <p:nvPr>
            <p:custDataLst>
              <p:tags r:id="rId8"/>
            </p:custDataLst>
          </p:nvPr>
        </p:nvSpPr>
        <p:spPr>
          <a:xfrm>
            <a:off x="6373993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C172">
              <a:alpha val="9882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9"/>
            </p:custDataLst>
          </p:nvPr>
        </p:nvSpPr>
        <p:spPr>
          <a:xfrm>
            <a:off x="829469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3080F5">
              <a:alpha val="9686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8"/>
          <p:cNvSpPr/>
          <p:nvPr>
            <p:custDataLst>
              <p:tags r:id="rId10"/>
            </p:custDataLst>
          </p:nvPr>
        </p:nvSpPr>
        <p:spPr>
          <a:xfrm>
            <a:off x="3601737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A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70"/>
          <p:cNvSpPr/>
          <p:nvPr>
            <p:custDataLst>
              <p:tags r:id="rId11"/>
            </p:custDataLst>
          </p:nvPr>
        </p:nvSpPr>
        <p:spPr>
          <a:xfrm>
            <a:off x="9150600" y="433348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FFA83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2"/>
          <p:cNvSpPr/>
          <p:nvPr>
            <p:custDataLst>
              <p:tags r:id="rId12"/>
            </p:custDataLst>
          </p:nvPr>
        </p:nvSpPr>
        <p:spPr>
          <a:xfrm>
            <a:off x="9258348" y="5064397"/>
            <a:ext cx="2091405" cy="41890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eaLnBrk="0">
              <a:lnSpc>
                <a:spcPct val="104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产品采用德国巴斯夫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TPU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料生产，具有韧性好，耐低温，耐高温，耐撕裂等特点。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104000"/>
              </a:lnSpc>
            </a:pP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4" name="textbox 174"/>
          <p:cNvSpPr/>
          <p:nvPr>
            <p:custDataLst>
              <p:tags r:id="rId13"/>
            </p:custDataLst>
          </p:nvPr>
        </p:nvSpPr>
        <p:spPr>
          <a:xfrm>
            <a:off x="6512838" y="4865479"/>
            <a:ext cx="2002695" cy="41890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产品采用法国阿科玛进口尼龙料，具有柔韧性好、低摩擦性能等特点。</a:t>
            </a:r>
            <a:endParaRPr lang="en-US" altLang="zh-CN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</a:t>
            </a:r>
            <a:endParaRPr lang="en-US" altLang="zh-CN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4445" eaLnBrk="0">
              <a:lnSpc>
                <a:spcPct val="104000"/>
              </a:lnSpc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1099971" y="4361046"/>
            <a:ext cx="17576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汽车天窗拉索导管</a:t>
            </a:r>
            <a:endParaRPr lang="zh-CN" altLang="en-US" sz="1550" b="1" kern="0" spc="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" panose="00000500000000000000" pitchFamily="2" charset="0"/>
              <a:sym typeface="+mn-ea"/>
            </a:endParaRP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3986531" y="4287520"/>
            <a:ext cx="1721485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汽车线束</a:t>
            </a: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PUR</a:t>
            </a: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</a:t>
            </a:r>
            <a:endParaRPr lang="zh-CN" altLang="en-US" sz="1550" b="1" kern="0" spc="5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6905275" y="4335011"/>
            <a:ext cx="1363980" cy="32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汽车软轴套管</a:t>
            </a:r>
            <a:endParaRPr lang="zh-CN" altLang="en-US" sz="1550" b="1" kern="0" spc="5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9701387" y="4382002"/>
            <a:ext cx="1377300" cy="304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>
              <a:lnSpc>
                <a:spcPct val="89000"/>
              </a:lnSpc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汽车座椅气管</a:t>
            </a:r>
            <a:endParaRPr lang="zh-CN" altLang="en-US" sz="1550" b="1" kern="0" spc="4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1" y="1795145"/>
            <a:ext cx="2417445" cy="224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181" y="1704975"/>
            <a:ext cx="2496185" cy="23304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PA12组合 (1)"/>
          <p:cNvPicPr>
            <a:picLocks noChangeAspect="1"/>
          </p:cNvPicPr>
          <p:nvPr>
            <p:custDataLst>
              <p:tags r:id="rId20"/>
            </p:custDataLst>
          </p:nvPr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65" y="1947545"/>
            <a:ext cx="2452371" cy="2087880"/>
          </a:xfrm>
          <a:prstGeom prst="round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30950" y="1715134"/>
            <a:ext cx="2456180" cy="2310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165515" y="151130"/>
            <a:ext cx="2472618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2.4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介 绍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9164955" y="2654300"/>
            <a:ext cx="2367280" cy="394779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DD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6373495" y="2455545"/>
            <a:ext cx="2418080" cy="414591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3599181" y="2455546"/>
            <a:ext cx="2495551" cy="414718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>
            <a:off x="837565" y="2455546"/>
            <a:ext cx="2418080" cy="4146551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5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70" dirty="0"/>
          </a:p>
        </p:txBody>
      </p:sp>
      <p:sp>
        <p:nvSpPr>
          <p:cNvPr id="160" name="textbox 160"/>
          <p:cNvSpPr/>
          <p:nvPr>
            <p:custDataLst>
              <p:tags r:id="rId6"/>
            </p:custDataLst>
          </p:nvPr>
        </p:nvSpPr>
        <p:spPr>
          <a:xfrm>
            <a:off x="3679826" y="4691381"/>
            <a:ext cx="2270125" cy="15151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抗扭结，耐磨性好，无粘性夹套方便切除防护层，自灭性材质防护层，有效保护内管，耐水解，UL94 V-0（阻燃性）。应用在工业设备、机器人、焊装设备、综合布线、冷却回路。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2" name="textbox 162"/>
          <p:cNvSpPr/>
          <p:nvPr>
            <p:custDataLst>
              <p:tags r:id="rId7"/>
            </p:custDataLst>
          </p:nvPr>
        </p:nvSpPr>
        <p:spPr>
          <a:xfrm>
            <a:off x="941705" y="4714242"/>
            <a:ext cx="2137411" cy="1887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织物加强，耐压、耐磨、抗震性、抗微生物及水解，阻燃等级V2，符合RoHS。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应用于点焊机器人冷却水管。</a:t>
            </a:r>
            <a:endParaRPr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" name="textbox 164"/>
          <p:cNvSpPr/>
          <p:nvPr>
            <p:custDataLst>
              <p:tags r:id="rId8"/>
            </p:custDataLst>
          </p:nvPr>
        </p:nvSpPr>
        <p:spPr>
          <a:xfrm>
            <a:off x="6373993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C172">
              <a:alpha val="9882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9"/>
            </p:custDataLst>
          </p:nvPr>
        </p:nvSpPr>
        <p:spPr>
          <a:xfrm>
            <a:off x="829469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3080F5">
              <a:alpha val="9686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8"/>
          <p:cNvSpPr/>
          <p:nvPr>
            <p:custDataLst>
              <p:tags r:id="rId10"/>
            </p:custDataLst>
          </p:nvPr>
        </p:nvSpPr>
        <p:spPr>
          <a:xfrm>
            <a:off x="3601737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A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70"/>
          <p:cNvSpPr/>
          <p:nvPr>
            <p:custDataLst>
              <p:tags r:id="rId11"/>
            </p:custDataLst>
          </p:nvPr>
        </p:nvSpPr>
        <p:spPr>
          <a:xfrm>
            <a:off x="9150600" y="433348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FFA83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2"/>
          <p:cNvSpPr/>
          <p:nvPr>
            <p:custDataLst>
              <p:tags r:id="rId12"/>
            </p:custDataLst>
          </p:nvPr>
        </p:nvSpPr>
        <p:spPr>
          <a:xfrm>
            <a:off x="9275494" y="4978671"/>
            <a:ext cx="2091405" cy="41890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良好的机械性能、耐压、耐磨、抗震性、耐水解，比经济型具有更好的耐化学性，使用寿命长。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4" name="textbox 174"/>
          <p:cNvSpPr/>
          <p:nvPr>
            <p:custDataLst>
              <p:tags r:id="rId13"/>
            </p:custDataLst>
          </p:nvPr>
        </p:nvSpPr>
        <p:spPr>
          <a:xfrm>
            <a:off x="6512561" y="4865371"/>
            <a:ext cx="2200275" cy="1823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绝缘性能好，能有效防止高压漏电，耐腐蚀性能良好。用于涂料输送，广泛应用于手动喷枪、自动喷枪、压力桶、机器人等输送油漆之类使用。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4445" eaLnBrk="0">
              <a:lnSpc>
                <a:spcPct val="104000"/>
              </a:lnSpc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1167916" y="4361046"/>
            <a:ext cx="17576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PUR</a:t>
            </a: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水气管</a:t>
            </a: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3954146" y="4287520"/>
            <a:ext cx="1721485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双层</a:t>
            </a: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</a:t>
            </a: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阻燃管</a:t>
            </a: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6905275" y="4335011"/>
            <a:ext cx="1363980" cy="32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双层溶剂管</a:t>
            </a:r>
            <a:endParaRPr lang="zh-CN" altLang="en-US" sz="1550" b="1" kern="0" spc="5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9701388" y="4382002"/>
            <a:ext cx="1056005" cy="303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>
              <a:lnSpc>
                <a:spcPct val="89000"/>
              </a:lnSpc>
            </a:pP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PU</a:t>
            </a: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夹纱管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96" y="1987549"/>
            <a:ext cx="2471420" cy="199009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111" y="1880869"/>
            <a:ext cx="2605405" cy="2096771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352" y="1893571"/>
            <a:ext cx="2512695" cy="2144395"/>
          </a:xfrm>
          <a:prstGeom prst="round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745" y="2019301"/>
            <a:ext cx="2477771" cy="1958340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165515" y="151130"/>
            <a:ext cx="2458550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2.5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介 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9155430" y="2654300"/>
            <a:ext cx="2376805" cy="394779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DD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6373495" y="2455545"/>
            <a:ext cx="2418080" cy="414591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3599181" y="2455546"/>
            <a:ext cx="2495551" cy="414718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>
            <a:off x="837565" y="2455546"/>
            <a:ext cx="2418080" cy="4146551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5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70" dirty="0"/>
          </a:p>
        </p:txBody>
      </p:sp>
      <p:sp>
        <p:nvSpPr>
          <p:cNvPr id="160" name="textbox 160"/>
          <p:cNvSpPr/>
          <p:nvPr>
            <p:custDataLst>
              <p:tags r:id="rId6"/>
            </p:custDataLst>
          </p:nvPr>
        </p:nvSpPr>
        <p:spPr>
          <a:xfrm>
            <a:off x="3679826" y="4691381"/>
            <a:ext cx="2270125" cy="15151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具有优秀的抗冲击击和耐磨损性能，可提高设备的耐用性，特别是在焊接火花飞溅的场合中，UL94 V-0（阻燃性）。应用于工业设备、焊接机器人、冷却系统，造纸设备。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2" name="textbox 162"/>
          <p:cNvSpPr/>
          <p:nvPr>
            <p:custDataLst>
              <p:tags r:id="rId7"/>
            </p:custDataLst>
          </p:nvPr>
        </p:nvSpPr>
        <p:spPr>
          <a:xfrm>
            <a:off x="941705" y="4714242"/>
            <a:ext cx="2137411" cy="1887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柔韧性好、使用方便、耐一般酸碱、耐腐蚀性，在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-40℃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仍能保持良好的机械性能，符合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ROHS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环保要求。广泛应用于汽车、电子、包装等领域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" name="textbox 164"/>
          <p:cNvSpPr/>
          <p:nvPr>
            <p:custDataLst>
              <p:tags r:id="rId8"/>
            </p:custDataLst>
          </p:nvPr>
        </p:nvSpPr>
        <p:spPr>
          <a:xfrm>
            <a:off x="6373993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C172">
              <a:alpha val="9882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9"/>
            </p:custDataLst>
          </p:nvPr>
        </p:nvSpPr>
        <p:spPr>
          <a:xfrm>
            <a:off x="829469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3080F5">
              <a:alpha val="9686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8"/>
          <p:cNvSpPr/>
          <p:nvPr>
            <p:custDataLst>
              <p:tags r:id="rId10"/>
            </p:custDataLst>
          </p:nvPr>
        </p:nvSpPr>
        <p:spPr>
          <a:xfrm>
            <a:off x="3601737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A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70"/>
          <p:cNvSpPr/>
          <p:nvPr>
            <p:custDataLst>
              <p:tags r:id="rId11"/>
            </p:custDataLst>
          </p:nvPr>
        </p:nvSpPr>
        <p:spPr>
          <a:xfrm>
            <a:off x="9150600" y="433348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FFA83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2"/>
          <p:cNvSpPr/>
          <p:nvPr>
            <p:custDataLst>
              <p:tags r:id="rId12"/>
            </p:custDataLst>
          </p:nvPr>
        </p:nvSpPr>
        <p:spPr>
          <a:xfrm>
            <a:off x="9275494" y="4978671"/>
            <a:ext cx="2091405" cy="41890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具有防静电能力，难燃性能，表面抗阻10</a:t>
            </a:r>
            <a:r>
              <a:rPr lang="zh-CN" altLang="en-US" sz="127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~10</a:t>
            </a:r>
            <a:r>
              <a:rPr lang="zh-CN" altLang="en-US" sz="127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Ω。应用于组装气动系统。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4" name="textbox 174"/>
          <p:cNvSpPr/>
          <p:nvPr>
            <p:custDataLst>
              <p:tags r:id="rId13"/>
            </p:custDataLst>
          </p:nvPr>
        </p:nvSpPr>
        <p:spPr>
          <a:xfrm>
            <a:off x="6512561" y="4716780"/>
            <a:ext cx="2200275" cy="1823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PVC外部防护层保护内管不受损害，耐磨损，防焊接火花飞溅，防止腐蚀性环境侵蚀，技术性能与尼龙管相同。应用于气动装置、自动化设备、工业加工、汽车制造等。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1167916" y="4361046"/>
            <a:ext cx="17576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</a:t>
            </a:r>
            <a:r>
              <a:rPr 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A12</a:t>
            </a: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3986531" y="4314191"/>
            <a:ext cx="1721485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尼龙双阻管</a:t>
            </a: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6855746" y="4335011"/>
            <a:ext cx="13639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kern="0" spc="5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尼龙多芯管</a:t>
            </a:r>
          </a:p>
        </p:txBody>
      </p: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9701387" y="4382002"/>
            <a:ext cx="1377300" cy="304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>
              <a:lnSpc>
                <a:spcPct val="89000"/>
              </a:lnSpc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防静电尼龙管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91" y="1539875"/>
            <a:ext cx="2443480" cy="2443480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775" y="1584960"/>
            <a:ext cx="2584451" cy="2397760"/>
          </a:xfrm>
          <a:prstGeom prst="round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129" y="1539875"/>
            <a:ext cx="2442211" cy="242316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81"/>
          <a:stretch>
            <a:fillRect/>
          </a:stretch>
        </p:blipFill>
        <p:spPr>
          <a:xfrm>
            <a:off x="9072881" y="1490345"/>
            <a:ext cx="2522220" cy="2472691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165516" y="151130"/>
            <a:ext cx="2402279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2.6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介 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9072880" y="2654300"/>
            <a:ext cx="2459355" cy="3948430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DD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6373495" y="2455545"/>
            <a:ext cx="2418080" cy="414591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3599181" y="2455546"/>
            <a:ext cx="2495551" cy="414718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>
            <a:off x="837565" y="2455546"/>
            <a:ext cx="2418080" cy="4146551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5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70" dirty="0"/>
          </a:p>
        </p:txBody>
      </p:sp>
      <p:sp>
        <p:nvSpPr>
          <p:cNvPr id="160" name="textbox 160"/>
          <p:cNvSpPr/>
          <p:nvPr>
            <p:custDataLst>
              <p:tags r:id="rId6"/>
            </p:custDataLst>
          </p:nvPr>
        </p:nvSpPr>
        <p:spPr>
          <a:xfrm>
            <a:off x="3679191" y="4906646"/>
            <a:ext cx="2270125" cy="15151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具有优秀的耐高温性能和滑动性能，超强的耐腐蚀性能和耐化学性。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endParaRPr lang="en-US" altLang="zh-CN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2" name="textbox 162"/>
          <p:cNvSpPr/>
          <p:nvPr>
            <p:custDataLst>
              <p:tags r:id="rId7"/>
            </p:custDataLst>
          </p:nvPr>
        </p:nvSpPr>
        <p:spPr>
          <a:xfrm>
            <a:off x="979805" y="4906646"/>
            <a:ext cx="2137411" cy="1887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具有阻燃、耐磨、耐压特点。应用于储能设备，消防灭火设备等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" name="textbox 164"/>
          <p:cNvSpPr/>
          <p:nvPr>
            <p:custDataLst>
              <p:tags r:id="rId8"/>
            </p:custDataLst>
          </p:nvPr>
        </p:nvSpPr>
        <p:spPr>
          <a:xfrm>
            <a:off x="6373993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C172">
              <a:alpha val="9882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9"/>
            </p:custDataLst>
          </p:nvPr>
        </p:nvSpPr>
        <p:spPr>
          <a:xfrm>
            <a:off x="829469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3080F5">
              <a:alpha val="9686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8"/>
          <p:cNvSpPr/>
          <p:nvPr>
            <p:custDataLst>
              <p:tags r:id="rId10"/>
            </p:custDataLst>
          </p:nvPr>
        </p:nvSpPr>
        <p:spPr>
          <a:xfrm>
            <a:off x="3601737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A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70"/>
          <p:cNvSpPr/>
          <p:nvPr>
            <p:custDataLst>
              <p:tags r:id="rId11"/>
            </p:custDataLst>
          </p:nvPr>
        </p:nvSpPr>
        <p:spPr>
          <a:xfrm>
            <a:off x="9121390" y="4309987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FFA83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2"/>
          <p:cNvSpPr/>
          <p:nvPr>
            <p:custDataLst>
              <p:tags r:id="rId12"/>
            </p:custDataLst>
          </p:nvPr>
        </p:nvSpPr>
        <p:spPr>
          <a:xfrm>
            <a:off x="9273588" y="4715147"/>
            <a:ext cx="2091405" cy="418908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优良的耐高低温性能和机械性能，超强的耐腐蚀性能，耐化学性，优良机械强度和柔韧性，螺旋管设计节省空间。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en-US" altLang="zh-CN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>
            <p:custDataLst>
              <p:tags r:id="rId13"/>
            </p:custDataLst>
          </p:nvPr>
        </p:nvSpPr>
        <p:spPr>
          <a:xfrm>
            <a:off x="1167916" y="4361046"/>
            <a:ext cx="1757680" cy="32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TPEE</a:t>
            </a: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消防管</a:t>
            </a:r>
          </a:p>
        </p:txBody>
      </p:sp>
      <p:sp>
        <p:nvSpPr>
          <p:cNvPr id="36" name="矩形 35"/>
          <p:cNvSpPr/>
          <p:nvPr>
            <p:custDataLst>
              <p:tags r:id="rId14"/>
            </p:custDataLst>
          </p:nvPr>
        </p:nvSpPr>
        <p:spPr>
          <a:xfrm>
            <a:off x="3986531" y="4285615"/>
            <a:ext cx="1721485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氟树脂</a:t>
            </a: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FEP</a:t>
            </a:r>
          </a:p>
        </p:txBody>
      </p:sp>
      <p:sp>
        <p:nvSpPr>
          <p:cNvPr id="37" name="矩形 36"/>
          <p:cNvSpPr/>
          <p:nvPr>
            <p:custDataLst>
              <p:tags r:id="rId15"/>
            </p:custDataLst>
          </p:nvPr>
        </p:nvSpPr>
        <p:spPr>
          <a:xfrm>
            <a:off x="6855746" y="4335011"/>
            <a:ext cx="1363980" cy="56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氟树脂</a:t>
            </a: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PFA</a:t>
            </a:r>
            <a:endParaRPr lang="zh-CN" altLang="en-US" sz="15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defTabSz="914400">
              <a:defRPr/>
            </a:pPr>
            <a:endParaRPr lang="zh-CN" altLang="en-US" sz="1550" b="1" kern="0" spc="5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3" name="矩形 42"/>
          <p:cNvSpPr/>
          <p:nvPr>
            <p:custDataLst>
              <p:tags r:id="rId16"/>
            </p:custDataLst>
          </p:nvPr>
        </p:nvSpPr>
        <p:spPr>
          <a:xfrm>
            <a:off x="9639483" y="4333105"/>
            <a:ext cx="1377300" cy="330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氟树脂螺旋管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1" y="1490345"/>
            <a:ext cx="2449195" cy="2178051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591" y="1431926"/>
            <a:ext cx="2514600" cy="2232025"/>
          </a:xfrm>
          <a:prstGeom prst="round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445" y="1490346"/>
            <a:ext cx="2428875" cy="2186305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881" y="1490346"/>
            <a:ext cx="2461260" cy="2212975"/>
          </a:xfrm>
          <a:prstGeom prst="roundRect">
            <a:avLst/>
          </a:prstGeom>
        </p:spPr>
      </p:pic>
      <p:sp>
        <p:nvSpPr>
          <p:cNvPr id="2" name="textbox 174"/>
          <p:cNvSpPr/>
          <p:nvPr>
            <p:custDataLst>
              <p:tags r:id="rId21"/>
            </p:custDataLst>
          </p:nvPr>
        </p:nvSpPr>
        <p:spPr>
          <a:xfrm>
            <a:off x="6482716" y="4779010"/>
            <a:ext cx="2200275" cy="1823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具有优秀的耐高温性能和滑动性能，超强的耐腐蚀性能和耐化学性，更加的柔韧性。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endParaRPr lang="en-US" altLang="zh-CN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165516" y="151130"/>
            <a:ext cx="248668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2.7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介 绍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9167495" y="2654300"/>
            <a:ext cx="2364740" cy="3947160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DD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>
              <a:solidFill>
                <a:schemeClr val="bg1"/>
              </a:solidFill>
            </a:endParaRPr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6373495" y="2455545"/>
            <a:ext cx="2418080" cy="414591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3599181" y="2455546"/>
            <a:ext cx="2495551" cy="414718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>
            <a:off x="837565" y="2455546"/>
            <a:ext cx="2418080" cy="4146551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5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70" dirty="0"/>
          </a:p>
        </p:txBody>
      </p:sp>
      <p:sp>
        <p:nvSpPr>
          <p:cNvPr id="160" name="textbox 160"/>
          <p:cNvSpPr/>
          <p:nvPr>
            <p:custDataLst>
              <p:tags r:id="rId6"/>
            </p:custDataLst>
          </p:nvPr>
        </p:nvSpPr>
        <p:spPr>
          <a:xfrm>
            <a:off x="3679191" y="4906646"/>
            <a:ext cx="2270125" cy="15151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具有良好的卫生性，耐腐蚀性，专用于饮用水设备，如饮水机，净水器等，符合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FDA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认证。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2" name="textbox 162"/>
          <p:cNvSpPr/>
          <p:nvPr>
            <p:custDataLst>
              <p:tags r:id="rId7"/>
            </p:custDataLst>
          </p:nvPr>
        </p:nvSpPr>
        <p:spPr>
          <a:xfrm>
            <a:off x="979805" y="4906646"/>
            <a:ext cx="2137411" cy="1887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环保性，原料来自可再生资源，具备良好的机械性能，抗拉伸性、耐压、耐磨、防紫外线、耐曲折、耐水性好，符合FDA认证。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" name="textbox 164"/>
          <p:cNvSpPr/>
          <p:nvPr>
            <p:custDataLst>
              <p:tags r:id="rId8"/>
            </p:custDataLst>
          </p:nvPr>
        </p:nvSpPr>
        <p:spPr>
          <a:xfrm>
            <a:off x="6373993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C172">
              <a:alpha val="9882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9"/>
            </p:custDataLst>
          </p:nvPr>
        </p:nvSpPr>
        <p:spPr>
          <a:xfrm>
            <a:off x="829469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3080F5">
              <a:alpha val="9686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8"/>
          <p:cNvSpPr/>
          <p:nvPr>
            <p:custDataLst>
              <p:tags r:id="rId10"/>
            </p:custDataLst>
          </p:nvPr>
        </p:nvSpPr>
        <p:spPr>
          <a:xfrm>
            <a:off x="3601737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A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70"/>
          <p:cNvSpPr/>
          <p:nvPr>
            <p:custDataLst>
              <p:tags r:id="rId11"/>
            </p:custDataLst>
          </p:nvPr>
        </p:nvSpPr>
        <p:spPr>
          <a:xfrm>
            <a:off x="9150600" y="433348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FFA83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2"/>
          <p:cNvSpPr/>
          <p:nvPr>
            <p:custDataLst>
              <p:tags r:id="rId12"/>
            </p:custDataLst>
          </p:nvPr>
        </p:nvSpPr>
        <p:spPr>
          <a:xfrm>
            <a:off x="9273540" y="4714875"/>
            <a:ext cx="2091691" cy="1435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透明无味，内壁光滑，结实耐用，零下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℃也能保持弯曲，耐压，应用于饮料啤酒机械设备，制造领域的液体、气体、油等设备。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4" name="textbox 174"/>
          <p:cNvSpPr/>
          <p:nvPr>
            <p:custDataLst>
              <p:tags r:id="rId13"/>
            </p:custDataLst>
          </p:nvPr>
        </p:nvSpPr>
        <p:spPr>
          <a:xfrm>
            <a:off x="8069581" y="436880"/>
            <a:ext cx="2200275" cy="1823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具有优秀的耐高温性能和滑动性能，超强的耐腐蚀性能和耐化学性，更加的柔韧性。</a:t>
            </a:r>
            <a:endParaRPr lang="zh-CN" altLang="en-US" sz="12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endParaRPr lang="en-US" altLang="zh-CN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1167916" y="4361046"/>
            <a:ext cx="17576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生物质聚氨酯管</a:t>
            </a: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3986531" y="4285615"/>
            <a:ext cx="1721485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聚乙烯软管</a:t>
            </a: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6855746" y="4335011"/>
            <a:ext cx="13639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生物质尼龙管</a:t>
            </a:r>
          </a:p>
        </p:txBody>
      </p: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9634403" y="4382000"/>
            <a:ext cx="1377300" cy="330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食品级钢丝管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6" y="1431926"/>
            <a:ext cx="2435225" cy="2126615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181" y="1490345"/>
            <a:ext cx="2484755" cy="2174875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860" y="1490346"/>
            <a:ext cx="2452371" cy="2085340"/>
          </a:xfrm>
          <a:prstGeom prst="round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440" y="1490346"/>
            <a:ext cx="2447925" cy="2163445"/>
          </a:xfrm>
          <a:prstGeom prst="roundRect">
            <a:avLst/>
          </a:prstGeom>
        </p:spPr>
      </p:pic>
      <p:sp>
        <p:nvSpPr>
          <p:cNvPr id="4" name="textbox 174"/>
          <p:cNvSpPr/>
          <p:nvPr>
            <p:custDataLst>
              <p:tags r:id="rId22"/>
            </p:custDataLst>
          </p:nvPr>
        </p:nvSpPr>
        <p:spPr>
          <a:xfrm>
            <a:off x="6499226" y="4906645"/>
            <a:ext cx="2200275" cy="1823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环保性，由生物基尼龙材料制成，具有较高的强度和刚度、较好的耐温性、优异的机械性能和耐化学性。</a:t>
            </a:r>
            <a:endParaRPr lang="en-US" altLang="zh-CN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165515" y="151130"/>
            <a:ext cx="2444482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2.8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产 品 介 绍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21" name="任意多边形 20"/>
          <p:cNvSpPr/>
          <p:nvPr>
            <p:custDataLst>
              <p:tags r:id="rId2"/>
            </p:custDataLst>
          </p:nvPr>
        </p:nvSpPr>
        <p:spPr>
          <a:xfrm>
            <a:off x="9112885" y="2654300"/>
            <a:ext cx="2419350" cy="394779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DD9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>
              <a:solidFill>
                <a:schemeClr val="bg1"/>
              </a:solidFill>
            </a:endParaRPr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6373495" y="2455545"/>
            <a:ext cx="2418080" cy="414591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A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3599181" y="2455546"/>
            <a:ext cx="2495551" cy="4147185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08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1270" dirty="0"/>
          </a:p>
        </p:txBody>
      </p:sp>
      <p:sp>
        <p:nvSpPr>
          <p:cNvPr id="32" name="任意多边形 31"/>
          <p:cNvSpPr/>
          <p:nvPr>
            <p:custDataLst>
              <p:tags r:id="rId5"/>
            </p:custDataLst>
          </p:nvPr>
        </p:nvSpPr>
        <p:spPr>
          <a:xfrm>
            <a:off x="837565" y="2455546"/>
            <a:ext cx="2418080" cy="4146551"/>
          </a:xfrm>
          <a:custGeom>
            <a:avLst/>
            <a:gdLst>
              <a:gd name="adj" fmla="val 33649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382" h="8202">
                <a:moveTo>
                  <a:pt x="447" y="0"/>
                </a:moveTo>
                <a:lnTo>
                  <a:pt x="453" y="0"/>
                </a:lnTo>
                <a:lnTo>
                  <a:pt x="1811" y="0"/>
                </a:lnTo>
                <a:lnTo>
                  <a:pt x="2699" y="0"/>
                </a:lnTo>
                <a:lnTo>
                  <a:pt x="3571" y="0"/>
                </a:lnTo>
                <a:lnTo>
                  <a:pt x="4935" y="0"/>
                </a:lnTo>
                <a:cubicBezTo>
                  <a:pt x="5182" y="0"/>
                  <a:pt x="5382" y="200"/>
                  <a:pt x="5382" y="447"/>
                </a:cubicBezTo>
                <a:lnTo>
                  <a:pt x="5382" y="1811"/>
                </a:lnTo>
                <a:lnTo>
                  <a:pt x="5382" y="5109"/>
                </a:lnTo>
                <a:lnTo>
                  <a:pt x="5382" y="6391"/>
                </a:lnTo>
                <a:cubicBezTo>
                  <a:pt x="5382" y="7391"/>
                  <a:pt x="4571" y="8202"/>
                  <a:pt x="3571" y="8202"/>
                </a:cubicBezTo>
                <a:lnTo>
                  <a:pt x="2699" y="8202"/>
                </a:lnTo>
                <a:lnTo>
                  <a:pt x="1811" y="8202"/>
                </a:lnTo>
                <a:lnTo>
                  <a:pt x="453" y="8202"/>
                </a:lnTo>
                <a:cubicBezTo>
                  <a:pt x="203" y="8202"/>
                  <a:pt x="0" y="7999"/>
                  <a:pt x="0" y="7749"/>
                </a:cubicBezTo>
                <a:lnTo>
                  <a:pt x="0" y="6391"/>
                </a:lnTo>
                <a:lnTo>
                  <a:pt x="0" y="5109"/>
                </a:lnTo>
                <a:lnTo>
                  <a:pt x="0" y="1811"/>
                </a:lnTo>
                <a:lnTo>
                  <a:pt x="0" y="453"/>
                </a:lnTo>
                <a:lnTo>
                  <a:pt x="0" y="447"/>
                </a:lnTo>
                <a:cubicBezTo>
                  <a:pt x="0" y="200"/>
                  <a:pt x="200" y="0"/>
                  <a:pt x="447" y="0"/>
                </a:cubicBezTo>
                <a:close/>
              </a:path>
            </a:pathLst>
          </a:custGeom>
          <a:solidFill>
            <a:srgbClr val="055A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270" dirty="0"/>
          </a:p>
        </p:txBody>
      </p:sp>
      <p:sp>
        <p:nvSpPr>
          <p:cNvPr id="160" name="textbox 160"/>
          <p:cNvSpPr/>
          <p:nvPr>
            <p:custDataLst>
              <p:tags r:id="rId6"/>
            </p:custDataLst>
          </p:nvPr>
        </p:nvSpPr>
        <p:spPr>
          <a:xfrm>
            <a:off x="3679191" y="4906646"/>
            <a:ext cx="2270125" cy="151511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具有优异的抗老化性和良好的耐候、耐热性能，优异抗张强度、高韧性和高回弹性，应用于新能源汽车电池包冷却系统。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2" name="textbox 162"/>
          <p:cNvSpPr/>
          <p:nvPr>
            <p:custDataLst>
              <p:tags r:id="rId7"/>
            </p:custDataLst>
          </p:nvPr>
        </p:nvSpPr>
        <p:spPr>
          <a:xfrm>
            <a:off x="979805" y="4906646"/>
            <a:ext cx="2137411" cy="18878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具有良好的柔韧性，耐腐蚀性，耐曲折性，应用于锂电行业注液机，化成分容等设备。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ct val="150000"/>
              </a:lnSpc>
              <a:defRPr/>
            </a:pP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64" name="textbox 164"/>
          <p:cNvSpPr/>
          <p:nvPr>
            <p:custDataLst>
              <p:tags r:id="rId8"/>
            </p:custDataLst>
          </p:nvPr>
        </p:nvSpPr>
        <p:spPr>
          <a:xfrm>
            <a:off x="6373993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C172">
              <a:alpha val="9882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textbox 166"/>
          <p:cNvSpPr/>
          <p:nvPr>
            <p:custDataLst>
              <p:tags r:id="rId9"/>
            </p:custDataLst>
          </p:nvPr>
        </p:nvSpPr>
        <p:spPr>
          <a:xfrm>
            <a:off x="829469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3080F5">
              <a:alpha val="96862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textbox 168"/>
          <p:cNvSpPr/>
          <p:nvPr>
            <p:custDataLst>
              <p:tags r:id="rId10"/>
            </p:custDataLst>
          </p:nvPr>
        </p:nvSpPr>
        <p:spPr>
          <a:xfrm>
            <a:off x="3601737" y="4309988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00AEBC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7000"/>
              </a:lnSpc>
            </a:pPr>
            <a:endParaRPr lang="en-US" altLang="en-US" sz="6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70"/>
          <p:cNvSpPr/>
          <p:nvPr>
            <p:custDataLst>
              <p:tags r:id="rId11"/>
            </p:custDataLst>
          </p:nvPr>
        </p:nvSpPr>
        <p:spPr>
          <a:xfrm>
            <a:off x="9150600" y="4333482"/>
            <a:ext cx="2413091" cy="381273"/>
          </a:xfrm>
          <a:prstGeom prst="roundRect">
            <a:avLst>
              <a:gd name="adj" fmla="val 50000"/>
            </a:avLst>
          </a:prstGeom>
          <a:solidFill>
            <a:srgbClr val="FFA83E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textbox 172"/>
          <p:cNvSpPr/>
          <p:nvPr>
            <p:custDataLst>
              <p:tags r:id="rId12"/>
            </p:custDataLst>
          </p:nvPr>
        </p:nvSpPr>
        <p:spPr>
          <a:xfrm>
            <a:off x="9273540" y="4986655"/>
            <a:ext cx="2091691" cy="1435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具有耐高低温、耐腐蚀、耐磨、耐腐蚀等特点，可应用于锂电、储能等设备。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4" name="textbox 174"/>
          <p:cNvSpPr/>
          <p:nvPr>
            <p:custDataLst>
              <p:tags r:id="rId13"/>
            </p:custDataLst>
          </p:nvPr>
        </p:nvSpPr>
        <p:spPr>
          <a:xfrm>
            <a:off x="6511291" y="4906645"/>
            <a:ext cx="2200275" cy="1823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000"/>
              </a:lnSpc>
            </a:pPr>
            <a:endParaRPr lang="en-US" altLang="en-US" sz="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7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具有优秀的耐高温性能和滑动性能，超强的耐腐蚀性能和耐化学性，应用于光伏、储能、锂电等设备。</a:t>
            </a:r>
            <a:endParaRPr lang="zh-CN" altLang="en-US" sz="127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矩形 34"/>
          <p:cNvSpPr/>
          <p:nvPr>
            <p:custDataLst>
              <p:tags r:id="rId14"/>
            </p:custDataLst>
          </p:nvPr>
        </p:nvSpPr>
        <p:spPr>
          <a:xfrm>
            <a:off x="1167916" y="4361046"/>
            <a:ext cx="17576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耐腐蚀软管</a:t>
            </a: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3986531" y="4285615"/>
            <a:ext cx="1721485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TPV</a:t>
            </a: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编织管</a:t>
            </a: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6855746" y="4335011"/>
            <a:ext cx="1363980" cy="33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氟树脂</a:t>
            </a:r>
            <a:r>
              <a:rPr lang="en-US" altLang="zh-CN" sz="15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PFA</a:t>
            </a:r>
          </a:p>
        </p:txBody>
      </p: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9800315" y="4382000"/>
            <a:ext cx="1045479" cy="330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ETFE</a:t>
            </a:r>
            <a:r>
              <a:rPr lang="zh-CN" altLang="en-US" sz="15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排管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10" y="1446530"/>
            <a:ext cx="2438400" cy="2108835"/>
          </a:xfrm>
          <a:prstGeom prst="round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320" y="1433195"/>
            <a:ext cx="2518410" cy="2142490"/>
          </a:xfrm>
          <a:prstGeom prst="round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50" y="1433195"/>
            <a:ext cx="2586355" cy="2122170"/>
          </a:xfrm>
          <a:prstGeom prst="round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886" y="1445261"/>
            <a:ext cx="2435860" cy="2205355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4071" y="1727836"/>
            <a:ext cx="3185795" cy="83883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zh-CN" altLang="en-US" sz="47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033D79">
                  <a:alpha val="67843"/>
                </a:srgbClr>
              </a:clrFrom>
              <a:clrTo>
                <a:srgbClr val="033D79">
                  <a:alpha val="67843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2742566" y="1221106"/>
            <a:ext cx="837565" cy="837565"/>
          </a:xfrm>
          <a:prstGeom prst="rect">
            <a:avLst/>
          </a:prstGeom>
          <a:noFill/>
        </p:spPr>
      </p:pic>
      <p:sp>
        <p:nvSpPr>
          <p:cNvPr id="41" name="textbox 10"/>
          <p:cNvSpPr/>
          <p:nvPr>
            <p:custDataLst>
              <p:tags r:id="rId1"/>
            </p:custDataLst>
          </p:nvPr>
        </p:nvSpPr>
        <p:spPr>
          <a:xfrm>
            <a:off x="1828800" y="3347086"/>
            <a:ext cx="1507491" cy="507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2000"/>
              </a:lnSpc>
            </a:pPr>
            <a:endParaRPr lang="en-US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115" eaLnBrk="0">
              <a:lnSpc>
                <a:spcPct val="42000"/>
              </a:lnSpc>
            </a:pPr>
            <a:r>
              <a:rPr sz="4000" b="1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01</a:t>
            </a:r>
            <a:endParaRPr lang="en-US" altLang="en-US" sz="4000" b="1" kern="0" spc="20" dirty="0">
              <a:solidFill>
                <a:srgbClr val="22587E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3" name="rect"/>
          <p:cNvSpPr/>
          <p:nvPr>
            <p:custDataLst>
              <p:tags r:id="rId2"/>
            </p:custDataLst>
          </p:nvPr>
        </p:nvSpPr>
        <p:spPr>
          <a:xfrm>
            <a:off x="3554733" y="2887311"/>
            <a:ext cx="25399" cy="2014288"/>
          </a:xfrm>
          <a:prstGeom prst="rect">
            <a:avLst/>
          </a:prstGeom>
          <a:solidFill>
            <a:srgbClr val="A3AB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"/>
          <p:cNvSpPr/>
          <p:nvPr>
            <p:custDataLst>
              <p:tags r:id="rId3"/>
            </p:custDataLst>
          </p:nvPr>
        </p:nvSpPr>
        <p:spPr>
          <a:xfrm>
            <a:off x="5927526" y="2887311"/>
            <a:ext cx="25399" cy="2014288"/>
          </a:xfrm>
          <a:prstGeom prst="rect">
            <a:avLst/>
          </a:prstGeom>
          <a:solidFill>
            <a:srgbClr val="A3AB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489900" y="4627282"/>
            <a:ext cx="1449491" cy="29793"/>
          </a:xfrm>
          <a:prstGeom prst="rect">
            <a:avLst/>
          </a:prstGeom>
        </p:spPr>
      </p:pic>
      <p:pic>
        <p:nvPicPr>
          <p:cNvPr id="47" name="picture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1886495" y="4740936"/>
            <a:ext cx="1449491" cy="29793"/>
          </a:xfrm>
          <a:prstGeom prst="rect">
            <a:avLst/>
          </a:prstGeom>
          <a:ln>
            <a:noFill/>
          </a:ln>
        </p:spPr>
      </p:pic>
      <p:pic>
        <p:nvPicPr>
          <p:cNvPr id="48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3912478" y="4713961"/>
            <a:ext cx="1449477" cy="29793"/>
          </a:xfrm>
          <a:prstGeom prst="rect">
            <a:avLst/>
          </a:prstGeom>
        </p:spPr>
      </p:pic>
      <p:sp>
        <p:nvSpPr>
          <p:cNvPr id="49" name="矩形 48"/>
          <p:cNvSpPr/>
          <p:nvPr>
            <p:custDataLst>
              <p:tags r:id="rId7"/>
            </p:custDataLst>
          </p:nvPr>
        </p:nvSpPr>
        <p:spPr>
          <a:xfrm>
            <a:off x="1761071" y="4053909"/>
            <a:ext cx="1644040" cy="48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2000"/>
              </a:lnSpc>
              <a:spcBef>
                <a:spcPts val="560"/>
              </a:spcBef>
            </a:pPr>
            <a:r>
              <a:rPr lang="zh-CN" altLang="en-US" sz="2800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Medium" panose="00000600000000000000" charset="-122"/>
              </a:rPr>
              <a:t>公司概况</a:t>
            </a:r>
          </a:p>
        </p:txBody>
      </p:sp>
      <p:sp>
        <p:nvSpPr>
          <p:cNvPr id="50" name="矩形 49"/>
          <p:cNvSpPr/>
          <p:nvPr>
            <p:custDataLst>
              <p:tags r:id="rId8"/>
            </p:custDataLst>
          </p:nvPr>
        </p:nvSpPr>
        <p:spPr>
          <a:xfrm>
            <a:off x="3799989" y="4051996"/>
            <a:ext cx="164404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3000"/>
              </a:lnSpc>
              <a:spcBef>
                <a:spcPts val="525"/>
              </a:spcBef>
            </a:pPr>
            <a:r>
              <a:rPr lang="zh-CN" altLang="en-US" sz="2800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Medium" panose="00000600000000000000" charset="-122"/>
              </a:rPr>
              <a:t>产品介绍</a:t>
            </a:r>
          </a:p>
        </p:txBody>
      </p:sp>
      <p:sp>
        <p:nvSpPr>
          <p:cNvPr id="54" name="矩形 53"/>
          <p:cNvSpPr/>
          <p:nvPr>
            <p:custDataLst>
              <p:tags r:id="rId9"/>
            </p:custDataLst>
          </p:nvPr>
        </p:nvSpPr>
        <p:spPr>
          <a:xfrm>
            <a:off x="6338400" y="3983097"/>
            <a:ext cx="164404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3000"/>
              </a:lnSpc>
              <a:spcBef>
                <a:spcPts val="525"/>
              </a:spcBef>
            </a:pPr>
            <a:r>
              <a:rPr lang="zh-CN" altLang="en-US" sz="2800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Medium" panose="00000600000000000000" charset="-122"/>
              </a:rPr>
              <a:t>创新能力</a:t>
            </a:r>
          </a:p>
        </p:txBody>
      </p:sp>
      <p:sp>
        <p:nvSpPr>
          <p:cNvPr id="59" name="textbox 10"/>
          <p:cNvSpPr/>
          <p:nvPr>
            <p:custDataLst>
              <p:tags r:id="rId10"/>
            </p:custDataLst>
          </p:nvPr>
        </p:nvSpPr>
        <p:spPr>
          <a:xfrm>
            <a:off x="3834928" y="3339796"/>
            <a:ext cx="1507491" cy="507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2000"/>
              </a:lnSpc>
            </a:pPr>
            <a:endParaRPr lang="en-US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115" eaLnBrk="0">
              <a:lnSpc>
                <a:spcPct val="42000"/>
              </a:lnSpc>
            </a:pPr>
            <a:r>
              <a:rPr sz="4000" b="1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</a:t>
            </a:r>
            <a:r>
              <a:rPr lang="en-US" sz="4000" b="1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</a:t>
            </a:r>
          </a:p>
        </p:txBody>
      </p:sp>
      <p:sp>
        <p:nvSpPr>
          <p:cNvPr id="60" name="textbox 10"/>
          <p:cNvSpPr/>
          <p:nvPr>
            <p:custDataLst>
              <p:tags r:id="rId11"/>
            </p:custDataLst>
          </p:nvPr>
        </p:nvSpPr>
        <p:spPr>
          <a:xfrm>
            <a:off x="6392509" y="3276612"/>
            <a:ext cx="1507491" cy="507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2000"/>
              </a:lnSpc>
            </a:pPr>
            <a:endParaRPr lang="en-US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115" eaLnBrk="0">
              <a:lnSpc>
                <a:spcPct val="42000"/>
              </a:lnSpc>
            </a:pPr>
            <a:r>
              <a:rPr sz="4000" b="1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</a:t>
            </a:r>
            <a:r>
              <a:rPr lang="en-US" sz="4000" b="1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</a:t>
            </a:r>
          </a:p>
        </p:txBody>
      </p:sp>
      <p:sp>
        <p:nvSpPr>
          <p:cNvPr id="61" name="矩形 60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pic>
        <p:nvPicPr>
          <p:cNvPr id="63" name="picture 2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0" y="5612130"/>
            <a:ext cx="12192000" cy="1266191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 flipV="1">
            <a:off x="1443357" y="2622549"/>
            <a:ext cx="10655935" cy="39371"/>
          </a:xfrm>
          <a:prstGeom prst="line">
            <a:avLst/>
          </a:prstGeom>
          <a:ln w="47625" cap="sq">
            <a:gradFill>
              <a:gsLst>
                <a:gs pos="95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5000"/>
                    <a:lumOff val="55000"/>
                  </a:schemeClr>
                </a:gs>
                <a:gs pos="61000">
                  <a:srgbClr val="2F528F"/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rect"/>
          <p:cNvSpPr/>
          <p:nvPr>
            <p:custDataLst>
              <p:tags r:id="rId12"/>
            </p:custDataLst>
          </p:nvPr>
        </p:nvSpPr>
        <p:spPr>
          <a:xfrm>
            <a:off x="8443299" y="2887777"/>
            <a:ext cx="25399" cy="2014288"/>
          </a:xfrm>
          <a:prstGeom prst="rect">
            <a:avLst/>
          </a:prstGeom>
          <a:solidFill>
            <a:srgbClr val="A3ABB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picture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9072733" y="4689170"/>
            <a:ext cx="1449491" cy="29793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14"/>
            </p:custDataLst>
          </p:nvPr>
        </p:nvSpPr>
        <p:spPr>
          <a:xfrm>
            <a:off x="8921233" y="4044985"/>
            <a:ext cx="1644040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3000"/>
              </a:lnSpc>
              <a:spcBef>
                <a:spcPts val="525"/>
              </a:spcBef>
            </a:pPr>
            <a:r>
              <a:rPr lang="zh-CN" altLang="en-US" sz="2800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Medium" panose="00000600000000000000" charset="-122"/>
              </a:rPr>
              <a:t>企业文化</a:t>
            </a:r>
          </a:p>
        </p:txBody>
      </p:sp>
      <p:sp>
        <p:nvSpPr>
          <p:cNvPr id="22" name="textbox 10"/>
          <p:cNvSpPr/>
          <p:nvPr>
            <p:custDataLst>
              <p:tags r:id="rId15"/>
            </p:custDataLst>
          </p:nvPr>
        </p:nvSpPr>
        <p:spPr>
          <a:xfrm>
            <a:off x="8975341" y="3338500"/>
            <a:ext cx="1507491" cy="5073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2000"/>
              </a:lnSpc>
            </a:pPr>
            <a:endParaRPr lang="en-US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115" eaLnBrk="0">
              <a:lnSpc>
                <a:spcPct val="42000"/>
              </a:lnSpc>
            </a:pPr>
            <a:r>
              <a:rPr sz="4000" b="1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</a:t>
            </a:r>
            <a:r>
              <a:rPr lang="en-US" sz="4000" b="1" kern="0" spc="2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图片 1" descr="E:/W万华/2024年万华介绍PPT/资料/PPT图片/6. PPT用图和图片版权/目录页-用图/6. 可持续发展.jpeg6. 可持续发展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34868" y="18471"/>
            <a:ext cx="6839473" cy="6839473"/>
          </a:xfrm>
          <a:prstGeom prst="ellipse">
            <a:avLst/>
          </a:prstGeom>
        </p:spPr>
      </p:pic>
      <p:sp>
        <p:nvSpPr>
          <p:cNvPr id="3" name="同心圆 2"/>
          <p:cNvSpPr>
            <a:spLocks noChangeAspect="1"/>
          </p:cNvSpPr>
          <p:nvPr/>
        </p:nvSpPr>
        <p:spPr>
          <a:xfrm>
            <a:off x="-1523875" y="632572"/>
            <a:ext cx="7249039" cy="7249039"/>
          </a:xfrm>
          <a:prstGeom prst="donut">
            <a:avLst>
              <a:gd name="adj" fmla="val 13884"/>
            </a:avLst>
          </a:prstGeom>
          <a:gradFill>
            <a:gsLst>
              <a:gs pos="0">
                <a:srgbClr val="055AB2">
                  <a:alpha val="0"/>
                </a:srgbClr>
              </a:gs>
              <a:gs pos="62000">
                <a:srgbClr val="055AB2"/>
              </a:gs>
            </a:gsLst>
            <a:lin ang="79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512750" y="1185315"/>
            <a:ext cx="708271" cy="708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4" name="textbox 36"/>
          <p:cNvSpPr/>
          <p:nvPr>
            <p:custDataLst>
              <p:tags r:id="rId1"/>
            </p:custDataLst>
          </p:nvPr>
        </p:nvSpPr>
        <p:spPr>
          <a:xfrm>
            <a:off x="7577457" y="2395855"/>
            <a:ext cx="1454785" cy="1684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2000"/>
              </a:lnSpc>
            </a:pPr>
            <a:endParaRPr lang="en-US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62000"/>
              </a:lnSpc>
            </a:pPr>
            <a:r>
              <a:rPr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3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8845552" y="2813051"/>
            <a:ext cx="2496185" cy="715645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创新能力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8845551" y="3331210"/>
            <a:ext cx="2525395" cy="43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rgbClr val="22587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Innovation Capability</a:t>
            </a:r>
            <a:endParaRPr lang="en-US" altLang="zh-CN" sz="18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320280" y="3862072"/>
            <a:ext cx="4825365" cy="12065"/>
          </a:xfrm>
          <a:prstGeom prst="line">
            <a:avLst/>
          </a:prstGeom>
          <a:ln w="47625" cap="sq">
            <a:gradFill>
              <a:gsLst>
                <a:gs pos="95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5000"/>
                    <a:lumOff val="55000"/>
                  </a:schemeClr>
                </a:gs>
                <a:gs pos="61000">
                  <a:srgbClr val="2F528F"/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378465" y="151130"/>
            <a:ext cx="2440376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3.1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公 司 能 力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982346" y="786766"/>
            <a:ext cx="1150620" cy="1765300"/>
            <a:chOff x="2160" y="3163"/>
            <a:chExt cx="1812" cy="2780"/>
          </a:xfrm>
        </p:grpSpPr>
        <p:sp>
          <p:nvSpPr>
            <p:cNvPr id="4" name="矩形 3"/>
            <p:cNvSpPr/>
            <p:nvPr>
              <p:custDataLst>
                <p:tags r:id="rId14"/>
              </p:custDataLst>
            </p:nvPr>
          </p:nvSpPr>
          <p:spPr>
            <a:xfrm>
              <a:off x="2160" y="4433"/>
              <a:ext cx="1812" cy="1510"/>
            </a:xfrm>
            <a:prstGeom prst="rect">
              <a:avLst/>
            </a:prstGeom>
            <a:noFill/>
          </p:spPr>
          <p:txBody>
            <a:bodyPr wrap="square" lIns="95991" tIns="47995" rIns="95991" bIns="47995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产品</a:t>
              </a:r>
              <a:endParaRPr lang="en-US" altLang="zh-CN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 algn="ctr"/>
              <a:r>
                <a:rPr lang="zh-CN" altLang="en-US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设计开发</a:t>
              </a:r>
              <a:endParaRPr lang="en-US" altLang="zh-CN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 algn="ctr"/>
              <a:r>
                <a:rPr lang="en-US" altLang="zh-CN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Engineering Development &amp; Design</a:t>
              </a:r>
              <a:endPara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" y="3163"/>
              <a:ext cx="1089" cy="954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3010522" y="2083436"/>
            <a:ext cx="1487805" cy="1628775"/>
            <a:chOff x="4187" y="3135"/>
            <a:chExt cx="2343" cy="2565"/>
          </a:xfrm>
        </p:grpSpPr>
        <p:sp>
          <p:nvSpPr>
            <p:cNvPr id="11" name="矩形 10"/>
            <p:cNvSpPr/>
            <p:nvPr>
              <p:custDataLst>
                <p:tags r:id="rId12"/>
              </p:custDataLst>
            </p:nvPr>
          </p:nvSpPr>
          <p:spPr>
            <a:xfrm>
              <a:off x="4187" y="4433"/>
              <a:ext cx="2343" cy="1267"/>
            </a:xfrm>
            <a:prstGeom prst="rect">
              <a:avLst/>
            </a:prstGeom>
            <a:noFill/>
          </p:spPr>
          <p:txBody>
            <a:bodyPr wrap="square" lIns="95991" tIns="47995" rIns="95991" bIns="47995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模具</a:t>
              </a:r>
              <a:endParaRPr lang="en-US" altLang="zh-CN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 algn="ctr"/>
              <a:r>
                <a:rPr lang="zh-CN" altLang="en-US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设计制造</a:t>
              </a:r>
              <a:endParaRPr lang="en-US" altLang="zh-CN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 algn="ctr"/>
              <a:r>
                <a:rPr lang="en-US" altLang="zh-CN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Mold Design  &amp; Production</a:t>
              </a:r>
              <a:endPara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924" y="3135"/>
              <a:ext cx="1163" cy="1010"/>
            </a:xfrm>
            <a:prstGeom prst="rect">
              <a:avLst/>
            </a:prstGeom>
          </p:spPr>
        </p:pic>
      </p:grpSp>
      <p:pic>
        <p:nvPicPr>
          <p:cNvPr id="14" name="图形 79" descr="工具 纯色填充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211939" y="3030205"/>
            <a:ext cx="625491" cy="625491"/>
          </a:xfrm>
          <a:prstGeom prst="rect">
            <a:avLst/>
          </a:prstGeom>
        </p:spPr>
      </p:pic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786463" y="4001770"/>
            <a:ext cx="1513205" cy="804813"/>
          </a:xfrm>
          <a:prstGeom prst="rect">
            <a:avLst/>
          </a:prstGeom>
          <a:noFill/>
        </p:spPr>
        <p:txBody>
          <a:bodyPr wrap="square" lIns="95991" tIns="47995" rIns="95991" bIns="4799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工装</a:t>
            </a:r>
            <a:endParaRPr lang="en-US" altLang="zh-CN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algn="ctr"/>
            <a:r>
              <a: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设计制造</a:t>
            </a:r>
            <a:endParaRPr lang="en-US" altLang="zh-CN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algn="ctr"/>
            <a:r>
              <a:rPr lang="en-US" altLang="zh-CN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Fixture Design &amp; Production</a:t>
            </a:r>
            <a:endParaRPr lang="zh-CN" alt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7" name="组合 16"/>
          <p:cNvGrpSpPr/>
          <p:nvPr>
            <p:custDataLst>
              <p:tags r:id="rId6"/>
            </p:custDataLst>
          </p:nvPr>
        </p:nvGrpSpPr>
        <p:grpSpPr>
          <a:xfrm>
            <a:off x="3022077" y="4494531"/>
            <a:ext cx="1464311" cy="1583055"/>
            <a:chOff x="9258" y="3163"/>
            <a:chExt cx="2306" cy="2493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9258" y="4389"/>
              <a:ext cx="2306" cy="1267"/>
            </a:xfrm>
            <a:prstGeom prst="rect">
              <a:avLst/>
            </a:prstGeom>
            <a:noFill/>
          </p:spPr>
          <p:txBody>
            <a:bodyPr wrap="square" lIns="95991" tIns="47995" rIns="95991" bIns="47995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自动化</a:t>
              </a:r>
              <a:endParaRPr lang="en-US" altLang="zh-CN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 algn="ctr"/>
              <a:r>
                <a:rPr lang="zh-CN" altLang="en-US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制造方案</a:t>
              </a:r>
              <a:endParaRPr lang="en-US" altLang="zh-CN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 algn="ctr"/>
              <a:r>
                <a:rPr lang="en-US" altLang="zh-CN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 Automation Solutions</a:t>
              </a:r>
              <a:endPara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6" y="3163"/>
              <a:ext cx="1090" cy="95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>
            <p:custDataLst>
              <p:tags r:id="rId7"/>
            </p:custDataLst>
          </p:nvPr>
        </p:nvGrpSpPr>
        <p:grpSpPr>
          <a:xfrm>
            <a:off x="866136" y="5230497"/>
            <a:ext cx="1396365" cy="1461135"/>
            <a:chOff x="11599" y="3157"/>
            <a:chExt cx="2199" cy="2301"/>
          </a:xfrm>
        </p:grpSpPr>
        <p:sp>
          <p:nvSpPr>
            <p:cNvPr id="22" name="矩形 21"/>
            <p:cNvSpPr/>
            <p:nvPr>
              <p:custDataLst>
                <p:tags r:id="rId8"/>
              </p:custDataLst>
            </p:nvPr>
          </p:nvSpPr>
          <p:spPr>
            <a:xfrm>
              <a:off x="11599" y="4433"/>
              <a:ext cx="2199" cy="1025"/>
            </a:xfrm>
            <a:prstGeom prst="rect">
              <a:avLst/>
            </a:prstGeom>
            <a:noFill/>
          </p:spPr>
          <p:txBody>
            <a:bodyPr wrap="square" lIns="95991" tIns="47995" rIns="95991" bIns="47995">
              <a:spAutoFit/>
            </a:bodyPr>
            <a:lstStyle/>
            <a:p>
              <a:pPr algn="ctr" defTabSz="914400"/>
              <a:r>
                <a:rPr lang="zh-CN" alt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质量和试验</a:t>
              </a:r>
              <a:endParaRPr lang="en-US" altLang="zh-CN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  <a:p>
              <a:pPr algn="ctr" defTabSz="914400"/>
              <a:r>
                <a:rPr lang="en-US" altLang="zh-CN" sz="1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icrosoft JhengHei" panose="020B0604030504040204" charset="-120"/>
                  <a:ea typeface="Microsoft JhengHei" panose="020B0604030504040204" charset="-120"/>
                  <a:cs typeface="Microsoft JhengHei" panose="020B0604030504040204" charset="-120"/>
                </a:rPr>
                <a:t>Quality &amp;  Validation</a:t>
              </a:r>
              <a:endParaRPr lang="zh-CN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endParaRPr>
            </a:p>
          </p:txBody>
        </p:sp>
        <p:sp>
          <p:nvSpPr>
            <p:cNvPr id="23" name="KSO_Shape"/>
            <p:cNvSpPr/>
            <p:nvPr>
              <p:custDataLst>
                <p:tags r:id="rId9"/>
              </p:custDataLst>
            </p:nvPr>
          </p:nvSpPr>
          <p:spPr bwMode="auto">
            <a:xfrm>
              <a:off x="12269" y="3157"/>
              <a:ext cx="860" cy="965"/>
            </a:xfrm>
            <a:custGeom>
              <a:avLst/>
              <a:gdLst>
                <a:gd name="T0" fmla="*/ 863600 w 3175"/>
                <a:gd name="T1" fmla="*/ 866837 h 3238"/>
                <a:gd name="T2" fmla="*/ 899190 w 3175"/>
                <a:gd name="T3" fmla="*/ 804563 h 3238"/>
                <a:gd name="T4" fmla="*/ 630044 w 3175"/>
                <a:gd name="T5" fmla="*/ 648877 h 3238"/>
                <a:gd name="T6" fmla="*/ 593899 w 3175"/>
                <a:gd name="T7" fmla="*/ 711151 h 3238"/>
                <a:gd name="T8" fmla="*/ 481570 w 3175"/>
                <a:gd name="T9" fmla="*/ 646097 h 3238"/>
                <a:gd name="T10" fmla="*/ 412059 w 3175"/>
                <a:gd name="T11" fmla="*/ 892414 h 3238"/>
                <a:gd name="T12" fmla="*/ 886400 w 3175"/>
                <a:gd name="T13" fmla="*/ 1366700 h 3238"/>
                <a:gd name="T14" fmla="*/ 1262869 w 3175"/>
                <a:gd name="T15" fmla="*/ 1180433 h 3238"/>
                <a:gd name="T16" fmla="*/ 1145535 w 3175"/>
                <a:gd name="T17" fmla="*/ 1180433 h 3238"/>
                <a:gd name="T18" fmla="*/ 963139 w 3175"/>
                <a:gd name="T19" fmla="*/ 998058 h 3238"/>
                <a:gd name="T20" fmla="*/ 1765570 w 3175"/>
                <a:gd name="T21" fmla="*/ 998058 h 3238"/>
                <a:gd name="T22" fmla="*/ 1583174 w 3175"/>
                <a:gd name="T23" fmla="*/ 1180433 h 3238"/>
                <a:gd name="T24" fmla="*/ 1463060 w 3175"/>
                <a:gd name="T25" fmla="*/ 1180433 h 3238"/>
                <a:gd name="T26" fmla="*/ 1035986 w 3175"/>
                <a:gd name="T27" fmla="*/ 1520162 h 3238"/>
                <a:gd name="T28" fmla="*/ 1035986 w 3175"/>
                <a:gd name="T29" fmla="*/ 1654719 h 3238"/>
                <a:gd name="T30" fmla="*/ 1175008 w 3175"/>
                <a:gd name="T31" fmla="*/ 1654719 h 3238"/>
                <a:gd name="T32" fmla="*/ 1255084 w 3175"/>
                <a:gd name="T33" fmla="*/ 1800397 h 3238"/>
                <a:gd name="T34" fmla="*/ 522164 w 3175"/>
                <a:gd name="T35" fmla="*/ 1800397 h 3238"/>
                <a:gd name="T36" fmla="*/ 598348 w 3175"/>
                <a:gd name="T37" fmla="*/ 1654719 h 3238"/>
                <a:gd name="T38" fmla="*/ 744042 w 3175"/>
                <a:gd name="T39" fmla="*/ 1654719 h 3238"/>
                <a:gd name="T40" fmla="*/ 744042 w 3175"/>
                <a:gd name="T41" fmla="*/ 1521830 h 3238"/>
                <a:gd name="T42" fmla="*/ 240785 w 3175"/>
                <a:gd name="T43" fmla="*/ 892414 h 3238"/>
                <a:gd name="T44" fmla="*/ 333095 w 3175"/>
                <a:gd name="T45" fmla="*/ 560469 h 3238"/>
                <a:gd name="T46" fmla="*/ 288052 w 3175"/>
                <a:gd name="T47" fmla="*/ 534336 h 3238"/>
                <a:gd name="T48" fmla="*/ 323641 w 3175"/>
                <a:gd name="T49" fmla="*/ 472062 h 3238"/>
                <a:gd name="T50" fmla="*/ 197966 w 3175"/>
                <a:gd name="T51" fmla="*/ 399779 h 3238"/>
                <a:gd name="T52" fmla="*/ 197966 w 3175"/>
                <a:gd name="T53" fmla="*/ 400335 h 3238"/>
                <a:gd name="T54" fmla="*/ 0 w 3175"/>
                <a:gd name="T55" fmla="*/ 368086 h 3238"/>
                <a:gd name="T56" fmla="*/ 212981 w 3175"/>
                <a:gd name="T57" fmla="*/ 0 h 3238"/>
                <a:gd name="T58" fmla="*/ 341992 w 3175"/>
                <a:gd name="T59" fmla="*/ 150126 h 3238"/>
                <a:gd name="T60" fmla="*/ 340324 w 3175"/>
                <a:gd name="T61" fmla="*/ 153462 h 3238"/>
                <a:gd name="T62" fmla="*/ 465999 w 3175"/>
                <a:gd name="T63" fmla="*/ 225745 h 3238"/>
                <a:gd name="T64" fmla="*/ 500477 w 3175"/>
                <a:gd name="T65" fmla="*/ 166250 h 3238"/>
                <a:gd name="T66" fmla="*/ 806323 w 3175"/>
                <a:gd name="T67" fmla="*/ 343065 h 3238"/>
                <a:gd name="T68" fmla="*/ 772402 w 3175"/>
                <a:gd name="T69" fmla="*/ 402559 h 3238"/>
                <a:gd name="T70" fmla="*/ 1041547 w 3175"/>
                <a:gd name="T71" fmla="*/ 558245 h 3238"/>
                <a:gd name="T72" fmla="*/ 1076025 w 3175"/>
                <a:gd name="T73" fmla="*/ 498751 h 3238"/>
                <a:gd name="T74" fmla="*/ 1238401 w 3175"/>
                <a:gd name="T75" fmla="*/ 592163 h 3238"/>
                <a:gd name="T76" fmla="*/ 1025421 w 3175"/>
                <a:gd name="T77" fmla="*/ 960249 h 3238"/>
                <a:gd name="T78" fmla="*/ 863600 w 3175"/>
                <a:gd name="T79" fmla="*/ 866837 h 3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75" h="3238">
                  <a:moveTo>
                    <a:pt x="1553" y="1559"/>
                  </a:moveTo>
                  <a:cubicBezTo>
                    <a:pt x="1617" y="1447"/>
                    <a:pt x="1617" y="1447"/>
                    <a:pt x="1617" y="1447"/>
                  </a:cubicBezTo>
                  <a:cubicBezTo>
                    <a:pt x="1133" y="1167"/>
                    <a:pt x="1133" y="1167"/>
                    <a:pt x="1133" y="1167"/>
                  </a:cubicBezTo>
                  <a:cubicBezTo>
                    <a:pt x="1068" y="1279"/>
                    <a:pt x="1068" y="1279"/>
                    <a:pt x="1068" y="1279"/>
                  </a:cubicBezTo>
                  <a:cubicBezTo>
                    <a:pt x="866" y="1162"/>
                    <a:pt x="866" y="1162"/>
                    <a:pt x="866" y="1162"/>
                  </a:cubicBezTo>
                  <a:cubicBezTo>
                    <a:pt x="787" y="1291"/>
                    <a:pt x="741" y="1443"/>
                    <a:pt x="741" y="1605"/>
                  </a:cubicBezTo>
                  <a:cubicBezTo>
                    <a:pt x="741" y="2076"/>
                    <a:pt x="1123" y="2458"/>
                    <a:pt x="1594" y="2458"/>
                  </a:cubicBezTo>
                  <a:cubicBezTo>
                    <a:pt x="1870" y="2458"/>
                    <a:pt x="2115" y="2326"/>
                    <a:pt x="2271" y="2123"/>
                  </a:cubicBezTo>
                  <a:cubicBezTo>
                    <a:pt x="2060" y="2123"/>
                    <a:pt x="2060" y="2123"/>
                    <a:pt x="2060" y="2123"/>
                  </a:cubicBezTo>
                  <a:cubicBezTo>
                    <a:pt x="1879" y="2123"/>
                    <a:pt x="1732" y="1976"/>
                    <a:pt x="1732" y="1795"/>
                  </a:cubicBezTo>
                  <a:cubicBezTo>
                    <a:pt x="2332" y="1795"/>
                    <a:pt x="2650" y="1795"/>
                    <a:pt x="3175" y="1795"/>
                  </a:cubicBezTo>
                  <a:cubicBezTo>
                    <a:pt x="3175" y="1976"/>
                    <a:pt x="3028" y="2123"/>
                    <a:pt x="2847" y="2123"/>
                  </a:cubicBezTo>
                  <a:cubicBezTo>
                    <a:pt x="2631" y="2123"/>
                    <a:pt x="2631" y="2123"/>
                    <a:pt x="2631" y="2123"/>
                  </a:cubicBezTo>
                  <a:cubicBezTo>
                    <a:pt x="2480" y="2426"/>
                    <a:pt x="2200" y="2654"/>
                    <a:pt x="1863" y="2734"/>
                  </a:cubicBezTo>
                  <a:cubicBezTo>
                    <a:pt x="1863" y="2976"/>
                    <a:pt x="1863" y="2976"/>
                    <a:pt x="1863" y="2976"/>
                  </a:cubicBezTo>
                  <a:cubicBezTo>
                    <a:pt x="1863" y="2976"/>
                    <a:pt x="1988" y="2976"/>
                    <a:pt x="2113" y="2976"/>
                  </a:cubicBezTo>
                  <a:cubicBezTo>
                    <a:pt x="2239" y="2976"/>
                    <a:pt x="2257" y="3238"/>
                    <a:pt x="2257" y="3238"/>
                  </a:cubicBezTo>
                  <a:cubicBezTo>
                    <a:pt x="939" y="3238"/>
                    <a:pt x="939" y="3238"/>
                    <a:pt x="939" y="3238"/>
                  </a:cubicBezTo>
                  <a:cubicBezTo>
                    <a:pt x="939" y="3238"/>
                    <a:pt x="918" y="2976"/>
                    <a:pt x="1076" y="2976"/>
                  </a:cubicBezTo>
                  <a:cubicBezTo>
                    <a:pt x="1235" y="2976"/>
                    <a:pt x="1338" y="2976"/>
                    <a:pt x="1338" y="2976"/>
                  </a:cubicBezTo>
                  <a:cubicBezTo>
                    <a:pt x="1338" y="2737"/>
                    <a:pt x="1338" y="2737"/>
                    <a:pt x="1338" y="2737"/>
                  </a:cubicBezTo>
                  <a:cubicBezTo>
                    <a:pt x="821" y="2620"/>
                    <a:pt x="433" y="2158"/>
                    <a:pt x="433" y="1605"/>
                  </a:cubicBezTo>
                  <a:cubicBezTo>
                    <a:pt x="433" y="1386"/>
                    <a:pt x="494" y="1183"/>
                    <a:pt x="599" y="1008"/>
                  </a:cubicBezTo>
                  <a:cubicBezTo>
                    <a:pt x="518" y="961"/>
                    <a:pt x="518" y="961"/>
                    <a:pt x="518" y="961"/>
                  </a:cubicBezTo>
                  <a:cubicBezTo>
                    <a:pt x="582" y="849"/>
                    <a:pt x="582" y="849"/>
                    <a:pt x="582" y="849"/>
                  </a:cubicBezTo>
                  <a:cubicBezTo>
                    <a:pt x="356" y="719"/>
                    <a:pt x="356" y="719"/>
                    <a:pt x="356" y="719"/>
                  </a:cubicBezTo>
                  <a:cubicBezTo>
                    <a:pt x="356" y="720"/>
                    <a:pt x="356" y="720"/>
                    <a:pt x="356" y="720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615" y="270"/>
                    <a:pt x="615" y="270"/>
                    <a:pt x="615" y="270"/>
                  </a:cubicBezTo>
                  <a:cubicBezTo>
                    <a:pt x="612" y="276"/>
                    <a:pt x="612" y="276"/>
                    <a:pt x="612" y="276"/>
                  </a:cubicBezTo>
                  <a:cubicBezTo>
                    <a:pt x="838" y="406"/>
                    <a:pt x="838" y="406"/>
                    <a:pt x="838" y="406"/>
                  </a:cubicBezTo>
                  <a:cubicBezTo>
                    <a:pt x="900" y="299"/>
                    <a:pt x="900" y="299"/>
                    <a:pt x="900" y="299"/>
                  </a:cubicBezTo>
                  <a:cubicBezTo>
                    <a:pt x="1450" y="617"/>
                    <a:pt x="1450" y="617"/>
                    <a:pt x="1450" y="617"/>
                  </a:cubicBezTo>
                  <a:cubicBezTo>
                    <a:pt x="1389" y="724"/>
                    <a:pt x="1389" y="724"/>
                    <a:pt x="1389" y="724"/>
                  </a:cubicBezTo>
                  <a:cubicBezTo>
                    <a:pt x="1873" y="1004"/>
                    <a:pt x="1873" y="1004"/>
                    <a:pt x="1873" y="1004"/>
                  </a:cubicBezTo>
                  <a:cubicBezTo>
                    <a:pt x="1935" y="897"/>
                    <a:pt x="1935" y="897"/>
                    <a:pt x="1935" y="897"/>
                  </a:cubicBezTo>
                  <a:cubicBezTo>
                    <a:pt x="2227" y="1065"/>
                    <a:pt x="2227" y="1065"/>
                    <a:pt x="2227" y="1065"/>
                  </a:cubicBezTo>
                  <a:cubicBezTo>
                    <a:pt x="1844" y="1727"/>
                    <a:pt x="1844" y="1727"/>
                    <a:pt x="1844" y="1727"/>
                  </a:cubicBezTo>
                  <a:lnTo>
                    <a:pt x="1553" y="1559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5955030" y="1142366"/>
            <a:ext cx="4690111" cy="967105"/>
          </a:xfrm>
          <a:prstGeom prst="roundRect">
            <a:avLst>
              <a:gd name="adj" fmla="val 50000"/>
            </a:avLst>
          </a:prstGeom>
          <a:solidFill>
            <a:srgbClr val="065BB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955030" y="2552066"/>
            <a:ext cx="4690111" cy="967105"/>
          </a:xfrm>
          <a:prstGeom prst="roundRect">
            <a:avLst>
              <a:gd name="adj" fmla="val 50000"/>
            </a:avLst>
          </a:prstGeom>
          <a:solidFill>
            <a:srgbClr val="00B7E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955030" y="5371466"/>
            <a:ext cx="4690111" cy="967105"/>
          </a:xfrm>
          <a:prstGeom prst="roundRect">
            <a:avLst>
              <a:gd name="adj" fmla="val 50000"/>
            </a:avLst>
          </a:prstGeom>
          <a:solidFill>
            <a:srgbClr val="00B7E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955030" y="3961766"/>
            <a:ext cx="4690111" cy="967105"/>
          </a:xfrm>
          <a:prstGeom prst="roundRect">
            <a:avLst>
              <a:gd name="adj" fmla="val 50000"/>
            </a:avLst>
          </a:prstGeom>
          <a:solidFill>
            <a:srgbClr val="065BB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62400" y="1392556"/>
            <a:ext cx="609600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5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降低成本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761605" y="1149352"/>
            <a:ext cx="273367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人工成本</a:t>
            </a:r>
            <a:endParaRPr lang="zh-CN" altLang="en-US" sz="14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开发成本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62400" y="2797811"/>
            <a:ext cx="609600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5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快速响应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962400" y="4215765"/>
            <a:ext cx="609600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5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保证质量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962400" y="5633720"/>
            <a:ext cx="6096000" cy="4770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500" b="1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一站式服务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61605" y="2555876"/>
            <a:ext cx="273367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同步开发</a:t>
            </a:r>
            <a:endParaRPr lang="en-US" altLang="zh-CN" sz="14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缩短交期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761605" y="3961766"/>
            <a:ext cx="273367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高精度设备</a:t>
            </a:r>
            <a:endParaRPr lang="zh-CN" altLang="en-US" sz="14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成熟的工艺和质量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88605" y="5339716"/>
            <a:ext cx="2733675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概念</a:t>
            </a:r>
            <a:r>
              <a:rPr lang="en-US" altLang="zh-CN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-</a:t>
            </a:r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产品</a:t>
            </a:r>
            <a:endParaRPr lang="zh-CN" altLang="en-US" sz="1400" dirty="0">
              <a:solidFill>
                <a:schemeClr val="bg1"/>
              </a:solidFill>
              <a:latin typeface="Microsoft JhengHei" panose="020B0604030504040204" charset="-120"/>
              <a:ea typeface="Microsoft JhengHei" panose="020B0604030504040204" charset="-120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Microsoft JhengHei" panose="020B0604030504040204" charset="-120"/>
                <a:ea typeface="Microsoft JhengHei" panose="020B0604030504040204" charset="-120"/>
                <a:sym typeface="+mn-ea"/>
              </a:rPr>
              <a:t>一体化开发能力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955394" y="15113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3.2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车 间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V="1">
            <a:off x="-28575" y="3308347"/>
            <a:ext cx="12192000" cy="602367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rot="261585">
            <a:off x="23999" y="2700901"/>
            <a:ext cx="12072919" cy="1772299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53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8088024" y="1891562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39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拥有</a:t>
            </a:r>
            <a:r>
              <a:rPr lang="en-US" altLang="zh-CN" sz="139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500</a:t>
            </a:r>
            <a:r>
              <a:rPr lang="zh-CN" altLang="en-US" sz="139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㎡十万级洁净车间，所生产产品可满足半导体、医药、食品等行业高质量要求，提供各种工况的解决方案。</a:t>
            </a:r>
            <a:endParaRPr lang="en-US" altLang="zh-CN" sz="1395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矩形: 圆角 33"/>
          <p:cNvSpPr/>
          <p:nvPr>
            <p:custDataLst>
              <p:tags r:id="rId5"/>
            </p:custDataLst>
          </p:nvPr>
        </p:nvSpPr>
        <p:spPr>
          <a:xfrm>
            <a:off x="8086758" y="1323652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十万级洁净车间</a:t>
            </a:r>
          </a:p>
        </p:txBody>
      </p:sp>
      <p:sp>
        <p:nvSpPr>
          <p:cNvPr id="4103" name="椭圆 4102"/>
          <p:cNvSpPr/>
          <p:nvPr>
            <p:custDataLst>
              <p:tags r:id="rId6"/>
            </p:custDataLst>
          </p:nvPr>
        </p:nvSpPr>
        <p:spPr>
          <a:xfrm>
            <a:off x="9124294" y="3575017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1" name="文本框 30"/>
          <p:cNvSpPr txBox="1"/>
          <p:nvPr>
            <p:custDataLst>
              <p:tags r:id="rId7"/>
            </p:custDataLst>
          </p:nvPr>
        </p:nvSpPr>
        <p:spPr>
          <a:xfrm>
            <a:off x="4779690" y="4263539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拥有</a:t>
            </a:r>
            <a:r>
              <a:rPr lang="en-US" altLang="zh-CN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条高尖端挤出生产线，可满足客户不同定制化需求，提供客户各种工况下的需求解决方案。单条生产线最快可达到每小时产出</a:t>
            </a:r>
            <a:r>
              <a:rPr lang="en-US" altLang="zh-CN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2000+</a:t>
            </a: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米，年最大产量可达超</a:t>
            </a:r>
            <a:r>
              <a:rPr lang="en-US" altLang="zh-CN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9000</a:t>
            </a: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万米。</a:t>
            </a: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: 圆角 31"/>
          <p:cNvSpPr/>
          <p:nvPr>
            <p:custDataLst>
              <p:tags r:id="rId8"/>
            </p:custDataLst>
          </p:nvPr>
        </p:nvSpPr>
        <p:spPr>
          <a:xfrm>
            <a:off x="4778423" y="3844218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2"/>
                </a:solidFill>
              </a:rPr>
              <a:t>挤出生产车间</a:t>
            </a:r>
          </a:p>
        </p:txBody>
      </p:sp>
      <p:sp>
        <p:nvSpPr>
          <p:cNvPr id="4104" name="椭圆 4103"/>
          <p:cNvSpPr/>
          <p:nvPr>
            <p:custDataLst>
              <p:tags r:id="rId9"/>
            </p:custDataLst>
          </p:nvPr>
        </p:nvSpPr>
        <p:spPr>
          <a:xfrm>
            <a:off x="5815961" y="3118957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1485291" y="1706910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ctr">
              <a:lnSpc>
                <a:spcPct val="150000"/>
              </a:lnSpc>
            </a:pP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可满足</a:t>
            </a:r>
            <a:r>
              <a:rPr lang="en-US" altLang="zh-CN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小时不停机生产，不仅提升生产效率，同时提升产品稳定性。节省能耗，提高空间利用率，减少车间原料及粉尘污染。</a:t>
            </a:r>
            <a:endParaRPr lang="en-US" altLang="zh-CN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: 圆角 16"/>
          <p:cNvSpPr/>
          <p:nvPr>
            <p:custDataLst>
              <p:tags r:id="rId11"/>
            </p:custDataLst>
          </p:nvPr>
        </p:nvSpPr>
        <p:spPr>
          <a:xfrm>
            <a:off x="1485291" y="1323784"/>
            <a:ext cx="2572749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集中供料系统</a:t>
            </a:r>
          </a:p>
        </p:txBody>
      </p:sp>
      <p:sp>
        <p:nvSpPr>
          <p:cNvPr id="4105" name="椭圆 4104"/>
          <p:cNvSpPr/>
          <p:nvPr>
            <p:custDataLst>
              <p:tags r:id="rId12"/>
            </p:custDataLst>
          </p:nvPr>
        </p:nvSpPr>
        <p:spPr>
          <a:xfrm>
            <a:off x="2507626" y="3203834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21" name="图片 20" descr="朗驰.00_03_09_13.Still00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6" y="4263391"/>
            <a:ext cx="3136265" cy="19259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615" y="915670"/>
            <a:ext cx="3074671" cy="1906271"/>
          </a:xfrm>
          <a:prstGeom prst="rect">
            <a:avLst/>
          </a:prstGeom>
        </p:spPr>
      </p:pic>
      <p:pic>
        <p:nvPicPr>
          <p:cNvPr id="23" name="图片 22" descr="朗驰.00_01_03_24.Still00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671" y="4284026"/>
            <a:ext cx="3497349" cy="21475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设 备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955394" y="15113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3.3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设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备</a:t>
            </a:r>
          </a:p>
        </p:txBody>
      </p:sp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V="1">
            <a:off x="-21590" y="3457572"/>
            <a:ext cx="12192000" cy="602367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rot="261585">
            <a:off x="30985" y="2850125"/>
            <a:ext cx="12072919" cy="1772299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53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8095010" y="2040787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ctr">
              <a:lnSpc>
                <a:spcPct val="150000"/>
              </a:lnSpc>
            </a:pPr>
            <a:r>
              <a:rPr lang="zh-CN" altLang="en-US" sz="139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实时监控，并记录产品生产过程中尺寸，保障产品尺寸合格。</a:t>
            </a: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矩形: 圆角 33"/>
          <p:cNvSpPr/>
          <p:nvPr>
            <p:custDataLst>
              <p:tags r:id="rId5"/>
            </p:custDataLst>
          </p:nvPr>
        </p:nvSpPr>
        <p:spPr>
          <a:xfrm>
            <a:off x="8093743" y="1472877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测径仪</a:t>
            </a:r>
          </a:p>
        </p:txBody>
      </p:sp>
      <p:sp>
        <p:nvSpPr>
          <p:cNvPr id="4103" name="椭圆 4102"/>
          <p:cNvSpPr/>
          <p:nvPr>
            <p:custDataLst>
              <p:tags r:id="rId6"/>
            </p:custDataLst>
          </p:nvPr>
        </p:nvSpPr>
        <p:spPr>
          <a:xfrm>
            <a:off x="9131279" y="372424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1" name="文本框 30"/>
          <p:cNvSpPr txBox="1"/>
          <p:nvPr>
            <p:custDataLst>
              <p:tags r:id="rId7"/>
            </p:custDataLst>
          </p:nvPr>
        </p:nvSpPr>
        <p:spPr>
          <a:xfrm>
            <a:off x="4786675" y="4412765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ctr">
              <a:lnSpc>
                <a:spcPct val="150000"/>
              </a:lnSpc>
            </a:pP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提供产品挤出过程中恒温冷却环境，保障产品质量稳定性。</a:t>
            </a: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: 圆角 31"/>
          <p:cNvSpPr/>
          <p:nvPr>
            <p:custDataLst>
              <p:tags r:id="rId8"/>
            </p:custDataLst>
          </p:nvPr>
        </p:nvSpPr>
        <p:spPr>
          <a:xfrm>
            <a:off x="4785409" y="3993444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2"/>
                </a:solidFill>
              </a:rPr>
              <a:t>冷水机</a:t>
            </a:r>
          </a:p>
        </p:txBody>
      </p:sp>
      <p:sp>
        <p:nvSpPr>
          <p:cNvPr id="4104" name="椭圆 4103"/>
          <p:cNvSpPr/>
          <p:nvPr>
            <p:custDataLst>
              <p:tags r:id="rId9"/>
            </p:custDataLst>
          </p:nvPr>
        </p:nvSpPr>
        <p:spPr>
          <a:xfrm>
            <a:off x="5822946" y="326818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76" y="1856134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ctr">
              <a:lnSpc>
                <a:spcPct val="150000"/>
              </a:lnSpc>
            </a:pPr>
            <a:r>
              <a:rPr lang="zh-CN" alt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拥有</a:t>
            </a:r>
            <a:r>
              <a:rPr lang="en-US" altLang="zh-CN" sz="1395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</a:t>
            </a:r>
            <a:r>
              <a:rPr lang="zh-CN" altLang="en-US" sz="1395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台挤出设备，同时可满足客户不同定制化产品需求，保障产品交付及时率。</a:t>
            </a:r>
            <a:endParaRPr lang="zh-CN" altLang="en-US" sz="139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: 圆角 16"/>
          <p:cNvSpPr/>
          <p:nvPr>
            <p:custDataLst>
              <p:tags r:id="rId11"/>
            </p:custDataLst>
          </p:nvPr>
        </p:nvSpPr>
        <p:spPr>
          <a:xfrm>
            <a:off x="1492276" y="1473009"/>
            <a:ext cx="2572749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挤出机</a:t>
            </a:r>
          </a:p>
        </p:txBody>
      </p:sp>
      <p:sp>
        <p:nvSpPr>
          <p:cNvPr id="4105" name="椭圆 4104"/>
          <p:cNvSpPr/>
          <p:nvPr>
            <p:custDataLst>
              <p:tags r:id="rId12"/>
            </p:custDataLst>
          </p:nvPr>
        </p:nvSpPr>
        <p:spPr>
          <a:xfrm>
            <a:off x="2514611" y="3353059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01" y="4060189"/>
            <a:ext cx="2247265" cy="26301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7791" y="895351"/>
            <a:ext cx="1907540" cy="2232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180" y="4316095"/>
            <a:ext cx="2026285" cy="23710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设 备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955394" y="15113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3.4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设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备</a:t>
            </a:r>
          </a:p>
        </p:txBody>
      </p:sp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V="1">
            <a:off x="-28575" y="3308347"/>
            <a:ext cx="12192000" cy="602367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rot="261585">
            <a:off x="23999" y="2700901"/>
            <a:ext cx="12072919" cy="1772299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53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>
          <a:xfrm>
            <a:off x="8088024" y="1891562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395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通过传感器感知产品的到来，自动启动喷码程序，并且可以根据产品的类型、尺寸等参数自动调整喷码的内容和位置。</a:t>
            </a: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矩形: 圆角 33"/>
          <p:cNvSpPr/>
          <p:nvPr>
            <p:custDataLst>
              <p:tags r:id="rId5"/>
            </p:custDataLst>
          </p:nvPr>
        </p:nvSpPr>
        <p:spPr>
          <a:xfrm>
            <a:off x="8086758" y="1323652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喷码机</a:t>
            </a:r>
          </a:p>
        </p:txBody>
      </p:sp>
      <p:sp>
        <p:nvSpPr>
          <p:cNvPr id="4103" name="椭圆 4102"/>
          <p:cNvSpPr/>
          <p:nvPr>
            <p:custDataLst>
              <p:tags r:id="rId6"/>
            </p:custDataLst>
          </p:nvPr>
        </p:nvSpPr>
        <p:spPr>
          <a:xfrm>
            <a:off x="9124294" y="3575017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1" name="文本框 30"/>
          <p:cNvSpPr txBox="1"/>
          <p:nvPr>
            <p:custDataLst>
              <p:tags r:id="rId7"/>
            </p:custDataLst>
          </p:nvPr>
        </p:nvSpPr>
        <p:spPr>
          <a:xfrm>
            <a:off x="4779690" y="4263539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通过自动收卷机，实现无人化收卷，提升生产效率，提高车间自动化程度。</a:t>
            </a: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: 圆角 31"/>
          <p:cNvSpPr/>
          <p:nvPr>
            <p:custDataLst>
              <p:tags r:id="rId8"/>
            </p:custDataLst>
          </p:nvPr>
        </p:nvSpPr>
        <p:spPr>
          <a:xfrm>
            <a:off x="4778423" y="3844218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2"/>
                </a:solidFill>
              </a:rPr>
              <a:t>自动收卷机</a:t>
            </a:r>
          </a:p>
        </p:txBody>
      </p:sp>
      <p:sp>
        <p:nvSpPr>
          <p:cNvPr id="4104" name="椭圆 4103"/>
          <p:cNvSpPr/>
          <p:nvPr>
            <p:custDataLst>
              <p:tags r:id="rId9"/>
            </p:custDataLst>
          </p:nvPr>
        </p:nvSpPr>
        <p:spPr>
          <a:xfrm>
            <a:off x="5815961" y="3118957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85291" y="1706910"/>
            <a:ext cx="2572749" cy="9992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ctr">
              <a:lnSpc>
                <a:spcPct val="150000"/>
              </a:lnSpc>
            </a:pPr>
            <a:r>
              <a:rPr lang="zh-CN" altLang="en-US" sz="139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通过调节牵引速度和牵引压力来实现对产品的拉伸作用，使产品拉伸均匀、大小一致。</a:t>
            </a: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ctr">
              <a:lnSpc>
                <a:spcPct val="150000"/>
              </a:lnSpc>
            </a:pPr>
            <a:endParaRPr lang="zh-CN" altLang="en-US" sz="139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39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: 圆角 16"/>
          <p:cNvSpPr/>
          <p:nvPr>
            <p:custDataLst>
              <p:tags r:id="rId11"/>
            </p:custDataLst>
          </p:nvPr>
        </p:nvSpPr>
        <p:spPr>
          <a:xfrm>
            <a:off x="1485291" y="1323784"/>
            <a:ext cx="2572749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牵引机</a:t>
            </a:r>
          </a:p>
        </p:txBody>
      </p:sp>
      <p:sp>
        <p:nvSpPr>
          <p:cNvPr id="4105" name="椭圆 4104"/>
          <p:cNvSpPr/>
          <p:nvPr>
            <p:custDataLst>
              <p:tags r:id="rId12"/>
            </p:custDataLst>
          </p:nvPr>
        </p:nvSpPr>
        <p:spPr>
          <a:xfrm>
            <a:off x="2507626" y="3203834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521" y="3910966"/>
            <a:ext cx="2302511" cy="26936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506" y="915671"/>
            <a:ext cx="1836420" cy="21494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581" y="4154170"/>
            <a:ext cx="2202180" cy="25768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工 艺 流 程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266419" y="151130"/>
            <a:ext cx="3266440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3.5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工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艺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流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程</a:t>
            </a:r>
          </a:p>
        </p:txBody>
      </p:sp>
      <p:sp>
        <p:nvSpPr>
          <p:cNvPr id="68" name="图形 64"/>
          <p:cNvSpPr/>
          <p:nvPr>
            <p:custDataLst>
              <p:tags r:id="rId2"/>
            </p:custDataLst>
          </p:nvPr>
        </p:nvSpPr>
        <p:spPr>
          <a:xfrm>
            <a:off x="-6985" y="1261419"/>
            <a:ext cx="12192000" cy="3655695"/>
          </a:xfrm>
          <a:custGeom>
            <a:avLst/>
            <a:gdLst>
              <a:gd name="connsiteX0" fmla="*/ 0 w 12198350"/>
              <a:gd name="connsiteY0" fmla="*/ 0 h 3657599"/>
              <a:gd name="connsiteX1" fmla="*/ 10696702 w 12198350"/>
              <a:gd name="connsiteY1" fmla="*/ 0 h 3657599"/>
              <a:gd name="connsiteX2" fmla="*/ 11611102 w 12198350"/>
              <a:gd name="connsiteY2" fmla="*/ 914400 h 3657599"/>
              <a:gd name="connsiteX3" fmla="*/ 11611102 w 12198350"/>
              <a:gd name="connsiteY3" fmla="*/ 914400 h 3657599"/>
              <a:gd name="connsiteX4" fmla="*/ 10696702 w 12198350"/>
              <a:gd name="connsiteY4" fmla="*/ 1828800 h 3657599"/>
              <a:gd name="connsiteX5" fmla="*/ 1647952 w 12198350"/>
              <a:gd name="connsiteY5" fmla="*/ 1828800 h 3657599"/>
              <a:gd name="connsiteX6" fmla="*/ 733552 w 12198350"/>
              <a:gd name="connsiteY6" fmla="*/ 2743200 h 3657599"/>
              <a:gd name="connsiteX7" fmla="*/ 733552 w 12198350"/>
              <a:gd name="connsiteY7" fmla="*/ 2743200 h 3657599"/>
              <a:gd name="connsiteX8" fmla="*/ 1647952 w 12198350"/>
              <a:gd name="connsiteY8" fmla="*/ 3657600 h 3657599"/>
              <a:gd name="connsiteX9" fmla="*/ 12198350 w 12198350"/>
              <a:gd name="connsiteY9" fmla="*/ 3657600 h 365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3657599">
                <a:moveTo>
                  <a:pt x="0" y="0"/>
                </a:moveTo>
                <a:lnTo>
                  <a:pt x="10696702" y="0"/>
                </a:lnTo>
                <a:cubicBezTo>
                  <a:pt x="11201712" y="0"/>
                  <a:pt x="11611102" y="409391"/>
                  <a:pt x="11611102" y="914400"/>
                </a:cubicBezTo>
                <a:lnTo>
                  <a:pt x="11611102" y="914400"/>
                </a:lnTo>
                <a:cubicBezTo>
                  <a:pt x="11611102" y="1419409"/>
                  <a:pt x="11201712" y="1828800"/>
                  <a:pt x="10696702" y="1828800"/>
                </a:cubicBezTo>
                <a:lnTo>
                  <a:pt x="1647952" y="1828800"/>
                </a:lnTo>
                <a:cubicBezTo>
                  <a:pt x="1142943" y="1828800"/>
                  <a:pt x="733552" y="2238191"/>
                  <a:pt x="733552" y="2743200"/>
                </a:cubicBezTo>
                <a:lnTo>
                  <a:pt x="733552" y="2743200"/>
                </a:lnTo>
                <a:cubicBezTo>
                  <a:pt x="733552" y="3248209"/>
                  <a:pt x="1142943" y="3657600"/>
                  <a:pt x="1647952" y="3657600"/>
                </a:cubicBezTo>
                <a:lnTo>
                  <a:pt x="12198350" y="3657600"/>
                </a:lnTo>
              </a:path>
            </a:pathLst>
          </a:custGeom>
          <a:noFill/>
          <a:ln w="38100" cap="flat">
            <a:gradFill>
              <a:gsLst>
                <a:gs pos="0">
                  <a:schemeClr val="accent1">
                    <a:alpha val="100000"/>
                  </a:schemeClr>
                </a:gs>
                <a:gs pos="45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40000"/>
                    <a:lumOff val="60000"/>
                    <a:alpha val="100000"/>
                  </a:schemeClr>
                </a:gs>
              </a:gsLst>
              <a:lin ang="5400000" scaled="1"/>
            </a:gradFill>
            <a:prstDash val="solid"/>
            <a:miter/>
            <a:tailEnd type="triangle"/>
          </a:ln>
        </p:spPr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 useBgFill="1">
        <p:nvSpPr>
          <p:cNvPr id="69" name="椭圆 6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294923" y="1178913"/>
            <a:ext cx="151051" cy="15232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2" name="椭圆 7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746005" y="1178277"/>
            <a:ext cx="151051" cy="152321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7" name="椭圆 76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174459" y="1178913"/>
            <a:ext cx="151051" cy="152321"/>
          </a:xfrm>
          <a:prstGeom prst="ellips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0" name="椭圆 7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7729977" y="3031522"/>
            <a:ext cx="151051" cy="152321"/>
          </a:xfrm>
          <a:prstGeom prst="ellips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1" name="椭圆 8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3667283" y="3009936"/>
            <a:ext cx="151051" cy="152321"/>
          </a:xfrm>
          <a:prstGeom prst="ellips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2" name="椭圆 8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9547964" y="3009936"/>
            <a:ext cx="151051" cy="152321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0" name="椭圆 8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057897" y="4840957"/>
            <a:ext cx="151051" cy="152321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3" name="椭圆 92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1241583" y="4764121"/>
            <a:ext cx="151051" cy="152321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4" name="椭圆 93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10675089" y="4840321"/>
            <a:ext cx="151051" cy="152321"/>
          </a:xfrm>
          <a:prstGeom prst="ellips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1" name="椭圆 100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5960232" y="1177642"/>
            <a:ext cx="151051" cy="15232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4" name="椭圆 103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 flipH="1">
            <a:off x="5809120" y="3009933"/>
            <a:ext cx="151051" cy="152321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7" name="椭圆 106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3040520" y="4841592"/>
            <a:ext cx="151051" cy="152321"/>
          </a:xfrm>
          <a:prstGeom prst="ellips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669291" y="1545589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集中供料系统加料</a:t>
            </a:r>
          </a:p>
        </p:txBody>
      </p:sp>
      <p:sp>
        <p:nvSpPr>
          <p:cNvPr id="111" name="矩形 110"/>
          <p:cNvSpPr/>
          <p:nvPr/>
        </p:nvSpPr>
        <p:spPr>
          <a:xfrm>
            <a:off x="2961922" y="1545589"/>
            <a:ext cx="1562100" cy="704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烘干</a:t>
            </a:r>
          </a:p>
        </p:txBody>
      </p:sp>
      <p:sp>
        <p:nvSpPr>
          <p:cNvPr id="112" name="矩形 111"/>
          <p:cNvSpPr/>
          <p:nvPr/>
        </p:nvSpPr>
        <p:spPr>
          <a:xfrm>
            <a:off x="5254907" y="1545589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抽料、混色</a:t>
            </a:r>
          </a:p>
        </p:txBody>
      </p:sp>
      <p:sp>
        <p:nvSpPr>
          <p:cNvPr id="113" name="矩形 112"/>
          <p:cNvSpPr/>
          <p:nvPr/>
        </p:nvSpPr>
        <p:spPr>
          <a:xfrm>
            <a:off x="7469151" y="1545589"/>
            <a:ext cx="1562100" cy="704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塑化</a:t>
            </a:r>
          </a:p>
        </p:txBody>
      </p:sp>
      <p:sp>
        <p:nvSpPr>
          <p:cNvPr id="114" name="矩形 113"/>
          <p:cNvSpPr/>
          <p:nvPr/>
        </p:nvSpPr>
        <p:spPr>
          <a:xfrm>
            <a:off x="9623707" y="1546225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挤出</a:t>
            </a:r>
          </a:p>
        </p:txBody>
      </p:sp>
      <p:sp useBgFill="1">
        <p:nvSpPr>
          <p:cNvPr id="115" name="椭圆 114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10329032" y="1178913"/>
            <a:ext cx="151051" cy="15232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9113167" y="3346449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定型</a:t>
            </a:r>
          </a:p>
        </p:txBody>
      </p:sp>
      <p:sp>
        <p:nvSpPr>
          <p:cNvPr id="117" name="矩形 116"/>
          <p:cNvSpPr/>
          <p:nvPr/>
        </p:nvSpPr>
        <p:spPr>
          <a:xfrm>
            <a:off x="7075451" y="3346451"/>
            <a:ext cx="1562100" cy="704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冷却</a:t>
            </a:r>
          </a:p>
        </p:txBody>
      </p:sp>
      <p:sp>
        <p:nvSpPr>
          <p:cNvPr id="118" name="矩形 117"/>
          <p:cNvSpPr/>
          <p:nvPr/>
        </p:nvSpPr>
        <p:spPr>
          <a:xfrm>
            <a:off x="5037737" y="3346449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牵引</a:t>
            </a:r>
          </a:p>
        </p:txBody>
      </p:sp>
      <p:sp>
        <p:nvSpPr>
          <p:cNvPr id="119" name="矩形 118"/>
          <p:cNvSpPr/>
          <p:nvPr/>
        </p:nvSpPr>
        <p:spPr>
          <a:xfrm>
            <a:off x="3000022" y="3346451"/>
            <a:ext cx="1562100" cy="704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印字</a:t>
            </a:r>
          </a:p>
        </p:txBody>
      </p:sp>
      <p:sp>
        <p:nvSpPr>
          <p:cNvPr id="120" name="矩形 119"/>
          <p:cNvSpPr/>
          <p:nvPr/>
        </p:nvSpPr>
        <p:spPr>
          <a:xfrm>
            <a:off x="1101371" y="3346449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首检</a:t>
            </a:r>
          </a:p>
        </p:txBody>
      </p:sp>
      <p:sp useBgFill="1">
        <p:nvSpPr>
          <p:cNvPr id="122" name="椭圆 121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 flipH="1">
            <a:off x="1806715" y="3009933"/>
            <a:ext cx="151051" cy="152321"/>
          </a:xfrm>
          <a:prstGeom prst="ellips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423191" y="5256529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自动收卷</a:t>
            </a:r>
          </a:p>
        </p:txBody>
      </p:sp>
      <p:sp>
        <p:nvSpPr>
          <p:cNvPr id="124" name="矩形 123"/>
          <p:cNvSpPr/>
          <p:nvPr/>
        </p:nvSpPr>
        <p:spPr>
          <a:xfrm>
            <a:off x="2335177" y="5262245"/>
            <a:ext cx="1562100" cy="704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巡查</a:t>
            </a:r>
          </a:p>
        </p:txBody>
      </p:sp>
      <p:sp>
        <p:nvSpPr>
          <p:cNvPr id="125" name="矩形 124"/>
          <p:cNvSpPr/>
          <p:nvPr/>
        </p:nvSpPr>
        <p:spPr>
          <a:xfrm>
            <a:off x="4247162" y="5262245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包装成型</a:t>
            </a:r>
          </a:p>
        </p:txBody>
      </p:sp>
      <p:sp>
        <p:nvSpPr>
          <p:cNvPr id="126" name="矩形 125"/>
          <p:cNvSpPr/>
          <p:nvPr/>
        </p:nvSpPr>
        <p:spPr>
          <a:xfrm>
            <a:off x="6186451" y="5262245"/>
            <a:ext cx="1562100" cy="704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终检</a:t>
            </a:r>
          </a:p>
        </p:txBody>
      </p:sp>
      <p:sp>
        <p:nvSpPr>
          <p:cNvPr id="127" name="矩形 126"/>
          <p:cNvSpPr/>
          <p:nvPr/>
        </p:nvSpPr>
        <p:spPr>
          <a:xfrm>
            <a:off x="8125742" y="5262245"/>
            <a:ext cx="1562100" cy="704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入库</a:t>
            </a:r>
          </a:p>
        </p:txBody>
      </p:sp>
      <p:sp>
        <p:nvSpPr>
          <p:cNvPr id="128" name="矩形 127"/>
          <p:cNvSpPr/>
          <p:nvPr/>
        </p:nvSpPr>
        <p:spPr>
          <a:xfrm>
            <a:off x="10065031" y="5262245"/>
            <a:ext cx="1562100" cy="7048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</a:t>
            </a:r>
          </a:p>
        </p:txBody>
      </p:sp>
      <p:sp useBgFill="1">
        <p:nvSpPr>
          <p:cNvPr id="129" name="椭圆 128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8874247" y="4841592"/>
            <a:ext cx="151051" cy="152321"/>
          </a:xfrm>
          <a:prstGeom prst="ellips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0" name="椭圆 129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6924144" y="4839686"/>
            <a:ext cx="151051" cy="152321"/>
          </a:xfrm>
          <a:prstGeom prst="ellips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639164" y="158115"/>
            <a:ext cx="3269822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3.6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质 量 与 试 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3260" y="1491615"/>
            <a:ext cx="5313045" cy="4673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pic>
        <p:nvPicPr>
          <p:cNvPr id="3" name="图片 2" descr="4-5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97" y="1108075"/>
            <a:ext cx="1903095" cy="5355591"/>
          </a:xfrm>
          <a:prstGeom prst="rect">
            <a:avLst/>
          </a:prstGeom>
        </p:spPr>
      </p:pic>
      <p:sp>
        <p:nvSpPr>
          <p:cNvPr id="346" name="textbox 346"/>
          <p:cNvSpPr/>
          <p:nvPr/>
        </p:nvSpPr>
        <p:spPr>
          <a:xfrm>
            <a:off x="509906" y="1921511"/>
            <a:ext cx="1096645" cy="3728720"/>
          </a:xfrm>
          <a:prstGeom prst="rect">
            <a:avLst/>
          </a:prstGeom>
        </p:spPr>
        <p:txBody>
          <a:bodyPr vert="eaVert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ts val="8430"/>
              </a:lnSpc>
            </a:pPr>
            <a:r>
              <a:rPr lang="zh-CN" altLang="en-US" sz="4000" b="1" kern="0" spc="5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检测设备清单</a:t>
            </a:r>
          </a:p>
        </p:txBody>
      </p:sp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7820025" y="1071880"/>
            <a:ext cx="3879851" cy="4072891"/>
            <a:chOff x="2199" y="2263"/>
            <a:chExt cx="14788" cy="15639"/>
          </a:xfrm>
        </p:grpSpPr>
        <p:sp>
          <p:nvSpPr>
            <p:cNvPr id="21" name="任意多边形: 形状 16"/>
            <p:cNvSpPr/>
            <p:nvPr>
              <p:custDataLst>
                <p:tags r:id="rId3"/>
              </p:custDataLst>
            </p:nvPr>
          </p:nvSpPr>
          <p:spPr>
            <a:xfrm rot="7697511">
              <a:off x="5624" y="8364"/>
              <a:ext cx="12677" cy="6401"/>
            </a:xfrm>
            <a:custGeom>
              <a:avLst/>
              <a:gdLst>
                <a:gd name="connsiteX0" fmla="*/ 58 w 2249936"/>
                <a:gd name="connsiteY0" fmla="*/ 1136076 h 1136076"/>
                <a:gd name="connsiteX1" fmla="*/ 1113913 w 2249936"/>
                <a:gd name="connsiteY1" fmla="*/ 53 h 1136076"/>
                <a:gd name="connsiteX2" fmla="*/ 2249937 w 2249936"/>
                <a:gd name="connsiteY2" fmla="*/ 1113909 h 11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9936" h="1136076">
                  <a:moveTo>
                    <a:pt x="58" y="1136076"/>
                  </a:moveTo>
                  <a:cubicBezTo>
                    <a:pt x="-6169" y="514639"/>
                    <a:pt x="492725" y="6031"/>
                    <a:pt x="1113913" y="53"/>
                  </a:cubicBezTo>
                  <a:cubicBezTo>
                    <a:pt x="1735102" y="-5925"/>
                    <a:pt x="2243959" y="492720"/>
                    <a:pt x="2249937" y="1113909"/>
                  </a:cubicBezTo>
                </a:path>
              </a:pathLst>
            </a:custGeom>
            <a:noFill/>
            <a:ln w="9525" cap="flat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4"/>
              </p:custDataLst>
            </p:nvPr>
          </p:nvSpPr>
          <p:spPr>
            <a:xfrm rot="20405484">
              <a:off x="5187" y="14267"/>
              <a:ext cx="672" cy="6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5"/>
              </p:custDataLst>
            </p:nvPr>
          </p:nvSpPr>
          <p:spPr>
            <a:xfrm rot="20405484">
              <a:off x="13185" y="4403"/>
              <a:ext cx="467" cy="4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 descr="E:/设计素材图片2/yang-0TQyMgloraY-unsplash.jpgyang-0TQyMgloraY-unsplash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 b="-3"/>
            <a:stretch>
              <a:fillRect/>
            </a:stretch>
          </p:blipFill>
          <p:spPr>
            <a:xfrm>
              <a:off x="3853" y="3918"/>
              <a:ext cx="11483" cy="1148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263" h="5263">
                  <a:moveTo>
                    <a:pt x="2631" y="0"/>
                  </a:moveTo>
                  <a:cubicBezTo>
                    <a:pt x="4085" y="0"/>
                    <a:pt x="5263" y="1178"/>
                    <a:pt x="5263" y="2631"/>
                  </a:cubicBezTo>
                  <a:cubicBezTo>
                    <a:pt x="5263" y="4085"/>
                    <a:pt x="4085" y="5263"/>
                    <a:pt x="2631" y="5263"/>
                  </a:cubicBezTo>
                  <a:cubicBezTo>
                    <a:pt x="1178" y="5263"/>
                    <a:pt x="0" y="4085"/>
                    <a:pt x="0" y="2631"/>
                  </a:cubicBezTo>
                  <a:cubicBezTo>
                    <a:pt x="0" y="1178"/>
                    <a:pt x="1178" y="0"/>
                    <a:pt x="2631" y="0"/>
                  </a:cubicBezTo>
                  <a:close/>
                </a:path>
              </a:pathLst>
            </a:custGeom>
            <a:ln w="6350"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  <p:sp>
          <p:nvSpPr>
            <p:cNvPr id="25" name="椭圆 24"/>
            <p:cNvSpPr/>
            <p:nvPr>
              <p:custDataLst>
                <p:tags r:id="rId7"/>
              </p:custDataLst>
            </p:nvPr>
          </p:nvSpPr>
          <p:spPr>
            <a:xfrm>
              <a:off x="3174" y="4201"/>
              <a:ext cx="1554" cy="15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8"/>
              </p:custDataLst>
            </p:nvPr>
          </p:nvSpPr>
          <p:spPr>
            <a:xfrm>
              <a:off x="2199" y="2263"/>
              <a:ext cx="14788" cy="14787"/>
            </a:xfrm>
            <a:prstGeom prst="ellips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>
              <p:custDataLst>
                <p:tags r:id="rId9"/>
              </p:custDataLst>
            </p:nvPr>
          </p:nvSpPr>
          <p:spPr>
            <a:xfrm>
              <a:off x="14605" y="14709"/>
              <a:ext cx="467" cy="4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7541767" y="4991350"/>
            <a:ext cx="4435055" cy="1569660"/>
          </a:xfrm>
          <a:prstGeom prst="rect">
            <a:avLst/>
          </a:prstGeom>
          <a:noFill/>
          <a:ln>
            <a:solidFill>
              <a:srgbClr val="2258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独立实验室，配备行业内先进的设备检测仪器，拥有多名专业技术人员，保障客户产品各项质量要求，满足各行业应用标准。使我们具备超强的的研发实力。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555711" y="1072028"/>
            <a:ext cx="2286000" cy="424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 descr="7-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971" y="4302757"/>
            <a:ext cx="1961719" cy="2367979"/>
          </a:xfrm>
          <a:prstGeom prst="rect">
            <a:avLst/>
          </a:prstGeom>
        </p:spPr>
      </p:pic>
      <p:pic>
        <p:nvPicPr>
          <p:cNvPr id="55" name="图片 54" descr="5-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141" y="4478425"/>
            <a:ext cx="2679959" cy="1862287"/>
          </a:xfrm>
          <a:prstGeom prst="rect">
            <a:avLst/>
          </a:prstGeom>
        </p:spPr>
      </p:pic>
      <p:pic>
        <p:nvPicPr>
          <p:cNvPr id="50" name="图片 49" descr="9-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43" y="4175305"/>
            <a:ext cx="1884128" cy="24696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731874" y="150495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3.7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检 测 设 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736919" y="2786699"/>
            <a:ext cx="2160000" cy="11323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用于检测材料耐热，耐寒，耐干，耐湿的环境中性能差异。通过不断调节试验箱内的温度，湿度，来测试高温，低温，高湿，低湿，模拟气候环境下对产品的影响。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736919" y="1121094"/>
            <a:ext cx="1325208" cy="99163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7500" lnSpcReduction="1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1"/>
                </a:solidFill>
                <a:latin typeface="+mn-ea"/>
                <a:cs typeface="+mn-ea"/>
              </a:rPr>
              <a:t>01</a:t>
            </a: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3525839" y="2786699"/>
            <a:ext cx="2160000" cy="11323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将压力通过启动加水泵，以增加水压的方式，直到设定值达到一定程度时，试件会发生变形，从而验证试件材料在液体压力下的抗压能力，是否在正常使用范围内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3541713" y="1975805"/>
            <a:ext cx="2160000" cy="5911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2"/>
                </a:solidFill>
                <a:latin typeface="+mn-ea"/>
                <a:cs typeface="+mn-ea"/>
              </a:rPr>
              <a:t>压力测试机</a:t>
            </a: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3542983" y="1120460"/>
            <a:ext cx="1325208" cy="99163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7500" lnSpcReduction="1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2"/>
                </a:solidFill>
                <a:latin typeface="+mn-ea"/>
                <a:cs typeface="+mn-ea"/>
              </a:rPr>
              <a:t>02</a:t>
            </a: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6315076" y="2675256"/>
            <a:ext cx="2422525" cy="113220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采用荧光紫外灯为光源，模拟自然阳光，水喷淋方式模拟湿气对材料进行加速耐侯性试验，用于对快速评估材料的抗老化性能、筛选或改进新老配方、监控产品质量，在短时间内了解自然条件下，长时间才能形成的材料损害。如光泽降低、强度降低、开裂、起泡、脆化和褪色等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7" name="矩形 26"/>
          <p:cNvSpPr/>
          <p:nvPr>
            <p:custDataLst>
              <p:tags r:id="rId8"/>
            </p:custDataLst>
          </p:nvPr>
        </p:nvSpPr>
        <p:spPr>
          <a:xfrm>
            <a:off x="672148" y="1976440"/>
            <a:ext cx="2160000" cy="5911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恒温恒湿试验箱</a:t>
            </a:r>
          </a:p>
        </p:txBody>
      </p:sp>
      <p:sp>
        <p:nvSpPr>
          <p:cNvPr id="33" name="矩形 32"/>
          <p:cNvSpPr/>
          <p:nvPr>
            <p:custDataLst>
              <p:tags r:id="rId9"/>
            </p:custDataLst>
          </p:nvPr>
        </p:nvSpPr>
        <p:spPr>
          <a:xfrm>
            <a:off x="6349683" y="1234760"/>
            <a:ext cx="1325208" cy="99163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7500" lnSpcReduction="1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1"/>
                </a:solidFill>
                <a:latin typeface="+mn-ea"/>
                <a:cs typeface="+mn-ea"/>
              </a:rPr>
              <a:t>03</a:t>
            </a:r>
          </a:p>
        </p:txBody>
      </p:sp>
      <p:sp>
        <p:nvSpPr>
          <p:cNvPr id="39" name="矩形 38"/>
          <p:cNvSpPr/>
          <p:nvPr>
            <p:custDataLst>
              <p:tags r:id="rId10"/>
            </p:custDataLst>
          </p:nvPr>
        </p:nvSpPr>
        <p:spPr>
          <a:xfrm>
            <a:off x="9165908" y="2765743"/>
            <a:ext cx="2160000" cy="1132320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本设备主要应用于各种爆破测试。如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软管、钢管、液压螺母、液压工具、高压阀门管件、各类容器的爆破测试、曲服测试，变形量测试，强度测试，从而验证测试件耐压性能。</a:t>
            </a:r>
            <a:endParaRPr lang="zh-CN" altLang="en-US" sz="1200" kern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矩形 39"/>
          <p:cNvSpPr/>
          <p:nvPr>
            <p:custDataLst>
              <p:tags r:id="rId11"/>
            </p:custDataLst>
          </p:nvPr>
        </p:nvSpPr>
        <p:spPr>
          <a:xfrm>
            <a:off x="9156383" y="1976440"/>
            <a:ext cx="2160000" cy="5911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2"/>
                </a:solidFill>
                <a:latin typeface="+mn-ea"/>
                <a:cs typeface="+mn-ea"/>
              </a:rPr>
              <a:t>高压测试机</a:t>
            </a:r>
          </a:p>
        </p:txBody>
      </p:sp>
      <p:sp>
        <p:nvSpPr>
          <p:cNvPr id="41" name="矩形 40"/>
          <p:cNvSpPr/>
          <p:nvPr>
            <p:custDataLst>
              <p:tags r:id="rId12"/>
            </p:custDataLst>
          </p:nvPr>
        </p:nvSpPr>
        <p:spPr>
          <a:xfrm>
            <a:off x="9172893" y="1234760"/>
            <a:ext cx="1325208" cy="991633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 fontScale="97500" lnSpcReduction="1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2"/>
                </a:solidFill>
                <a:latin typeface="+mn-ea"/>
                <a:cs typeface="+mn-ea"/>
              </a:rPr>
              <a:t>04</a:t>
            </a:r>
          </a:p>
        </p:txBody>
      </p:sp>
      <p:cxnSp>
        <p:nvCxnSpPr>
          <p:cNvPr id="42" name="直接连接符 41"/>
          <p:cNvCxnSpPr/>
          <p:nvPr>
            <p:custDataLst>
              <p:tags r:id="rId13"/>
            </p:custDataLst>
          </p:nvPr>
        </p:nvCxnSpPr>
        <p:spPr>
          <a:xfrm>
            <a:off x="531813" y="1234760"/>
            <a:ext cx="0" cy="442717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>
            <p:custDataLst>
              <p:tags r:id="rId14"/>
            </p:custDataLst>
          </p:nvPr>
        </p:nvCxnSpPr>
        <p:spPr>
          <a:xfrm>
            <a:off x="3337879" y="1234760"/>
            <a:ext cx="0" cy="442717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15"/>
            </p:custDataLst>
          </p:nvPr>
        </p:nvCxnSpPr>
        <p:spPr>
          <a:xfrm>
            <a:off x="6143943" y="1234760"/>
            <a:ext cx="0" cy="442717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16"/>
            </p:custDataLst>
          </p:nvPr>
        </p:nvCxnSpPr>
        <p:spPr>
          <a:xfrm>
            <a:off x="8967788" y="1234760"/>
            <a:ext cx="0" cy="4427177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>
            <p:custDataLst>
              <p:tags r:id="rId17"/>
            </p:custDataLst>
          </p:nvPr>
        </p:nvSpPr>
        <p:spPr>
          <a:xfrm>
            <a:off x="6255068" y="1976440"/>
            <a:ext cx="2160000" cy="59111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accent1"/>
                </a:solidFill>
                <a:latin typeface="+mn-ea"/>
                <a:cs typeface="+mn-ea"/>
              </a:rPr>
              <a:t>紫外线老化试验箱</a:t>
            </a:r>
          </a:p>
        </p:txBody>
      </p:sp>
      <p:pic>
        <p:nvPicPr>
          <p:cNvPr id="59" name="图片 58" descr="16-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434" y="4438280"/>
            <a:ext cx="1863551" cy="20968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534077" y="1091331"/>
            <a:ext cx="708271" cy="7082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7320280" y="3862072"/>
            <a:ext cx="4825365" cy="12065"/>
          </a:xfrm>
          <a:prstGeom prst="line">
            <a:avLst/>
          </a:prstGeom>
          <a:ln w="47625" cap="sq">
            <a:gradFill>
              <a:gsLst>
                <a:gs pos="95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5000"/>
                    <a:lumOff val="55000"/>
                  </a:schemeClr>
                </a:gs>
                <a:gs pos="61000">
                  <a:srgbClr val="2F528F"/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图片 10" descr="E:/W万华/2024年万华介绍PPT/资料/PPT图片/6. PPT用图和图片版权/目录页-用图/5. 企业文化.jpg5. 企业文化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"/>
          <a:stretch>
            <a:fillRect/>
          </a:stretch>
        </p:blipFill>
        <p:spPr>
          <a:xfrm>
            <a:off x="-616486" y="26179"/>
            <a:ext cx="7523723" cy="7523723"/>
          </a:xfrm>
          <a:prstGeom prst="ellipse">
            <a:avLst/>
          </a:prstGeom>
        </p:spPr>
      </p:pic>
      <p:sp>
        <p:nvSpPr>
          <p:cNvPr id="13" name="同心圆 12"/>
          <p:cNvSpPr>
            <a:spLocks noChangeAspect="1"/>
          </p:cNvSpPr>
          <p:nvPr/>
        </p:nvSpPr>
        <p:spPr>
          <a:xfrm>
            <a:off x="-2159951" y="896554"/>
            <a:ext cx="8259658" cy="8259658"/>
          </a:xfrm>
          <a:prstGeom prst="donut">
            <a:avLst>
              <a:gd name="adj" fmla="val 13884"/>
            </a:avLst>
          </a:prstGeom>
          <a:gradFill>
            <a:gsLst>
              <a:gs pos="0">
                <a:srgbClr val="055AB2">
                  <a:alpha val="0"/>
                </a:srgbClr>
              </a:gs>
              <a:gs pos="62000">
                <a:srgbClr val="055AB2"/>
              </a:gs>
            </a:gsLst>
            <a:lin ang="79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6"/>
          <p:cNvSpPr/>
          <p:nvPr>
            <p:custDataLst>
              <p:tags r:id="rId1"/>
            </p:custDataLst>
          </p:nvPr>
        </p:nvSpPr>
        <p:spPr>
          <a:xfrm>
            <a:off x="7577457" y="2395855"/>
            <a:ext cx="1454785" cy="1684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2000"/>
              </a:lnSpc>
            </a:pPr>
            <a:endParaRPr lang="en-US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62000"/>
              </a:lnSpc>
            </a:pPr>
            <a:r>
              <a:rPr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endParaRPr lang="en-US" sz="7200" b="1" kern="0" spc="-551" dirty="0">
              <a:solidFill>
                <a:srgbClr val="22587E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标题 4"/>
          <p:cNvSpPr txBox="1"/>
          <p:nvPr/>
        </p:nvSpPr>
        <p:spPr>
          <a:xfrm>
            <a:off x="8845552" y="2813051"/>
            <a:ext cx="2496185" cy="71564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企业文化</a:t>
            </a:r>
          </a:p>
        </p:txBody>
      </p:sp>
      <p:sp>
        <p:nvSpPr>
          <p:cNvPr id="17" name="文本占位符 5"/>
          <p:cNvSpPr>
            <a:spLocks noGrp="1"/>
          </p:cNvSpPr>
          <p:nvPr>
            <p:ph type="body" idx="4294967295"/>
          </p:nvPr>
        </p:nvSpPr>
        <p:spPr>
          <a:xfrm>
            <a:off x="8845551" y="3331210"/>
            <a:ext cx="2525395" cy="43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b="1" dirty="0">
                <a:solidFill>
                  <a:srgbClr val="22587E"/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Corporate Culture</a:t>
            </a:r>
            <a:endParaRPr lang="en-US" altLang="zh-CN" sz="18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工 艺 流 程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6624" y="179857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266419" y="94859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4.1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郎驰文化地位</a:t>
            </a:r>
          </a:p>
        </p:txBody>
      </p:sp>
      <p:pic>
        <p:nvPicPr>
          <p:cNvPr id="16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23" y="1422400"/>
            <a:ext cx="4678093" cy="4368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8287" y="1685653"/>
            <a:ext cx="5050971" cy="14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0">
              <a:lnSpc>
                <a:spcPct val="93000"/>
              </a:lnSpc>
            </a:pPr>
            <a:r>
              <a:rPr lang="zh-CN" altLang="en-US" sz="2800" b="1" kern="0" spc="3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Black" panose="00000A00000000000000" charset="-122"/>
              </a:rPr>
              <a:t>优良文化</a:t>
            </a:r>
            <a:r>
              <a:rPr lang="zh-CN" altLang="en-US" kern="0" spc="3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居于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815" eaLnBrk="0">
              <a:lnSpc>
                <a:spcPct val="96000"/>
              </a:lnSpc>
              <a:spcBef>
                <a:spcPts val="1510"/>
              </a:spcBef>
            </a:pPr>
            <a:r>
              <a:rPr lang="zh-CN" altLang="en-US" kern="0" spc="-151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四大战略驱动力之首，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335" eaLnBrk="0">
              <a:lnSpc>
                <a:spcPct val="93000"/>
              </a:lnSpc>
              <a:spcBef>
                <a:spcPts val="775"/>
              </a:spcBef>
            </a:pPr>
            <a:r>
              <a:rPr lang="zh-CN" altLang="en-US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对战略有着</a:t>
            </a:r>
            <a:r>
              <a:rPr lang="zh-CN" altLang="en-US" sz="2800" b="1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Black" panose="00000A00000000000000" charset="-122"/>
              </a:rPr>
              <a:t>重要引领</a:t>
            </a:r>
            <a:r>
              <a:rPr lang="zh-CN" altLang="en-US" kern="0" spc="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4023" y="3776618"/>
            <a:ext cx="4498549" cy="89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40" eaLnBrk="0">
              <a:lnSpc>
                <a:spcPct val="97000"/>
              </a:lnSpc>
              <a:spcBef>
                <a:spcPts val="725"/>
              </a:spcBef>
            </a:pPr>
            <a:r>
              <a:rPr lang="zh-CN" altLang="en-US" kern="0" spc="7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以优良文化为引领，以技术创新</a:t>
            </a:r>
            <a:r>
              <a:rPr lang="zh-CN" altLang="en-US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和卓越运营为双</a:t>
            </a:r>
            <a:r>
              <a:rPr lang="zh-CN" altLang="en-US" kern="0" spc="7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轮驱动，以六有人才为动力源，不断驱动郎驰的</a:t>
            </a:r>
            <a:r>
              <a:rPr lang="zh-CN" altLang="en-US" kern="0" spc="-23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战略实现。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" name="图片 204" descr="万华优良文化-0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051" y="1809712"/>
            <a:ext cx="2834640" cy="4004945"/>
          </a:xfrm>
          <a:prstGeom prst="rect">
            <a:avLst/>
          </a:prstGeom>
        </p:spPr>
      </p:pic>
      <p:pic>
        <p:nvPicPr>
          <p:cNvPr id="206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5829722" y="1809971"/>
            <a:ext cx="765807" cy="3999515"/>
          </a:xfrm>
          <a:prstGeom prst="rect">
            <a:avLst/>
          </a:prstGeom>
        </p:spPr>
      </p:pic>
      <p:pic>
        <p:nvPicPr>
          <p:cNvPr id="207" name="图片 206" descr="万华优良文化-0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706" y="3790275"/>
            <a:ext cx="4004945" cy="2828291"/>
          </a:xfrm>
          <a:prstGeom prst="rect">
            <a:avLst/>
          </a:prstGeom>
        </p:spPr>
      </p:pic>
      <p:pic>
        <p:nvPicPr>
          <p:cNvPr id="208" name="图片 207" descr="万华优良文化-0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760" y="1809712"/>
            <a:ext cx="2828291" cy="4004945"/>
          </a:xfrm>
          <a:prstGeom prst="rect">
            <a:avLst/>
          </a:prstGeom>
        </p:spPr>
      </p:pic>
      <p:pic>
        <p:nvPicPr>
          <p:cNvPr id="209" name="图片 208" descr="万华优良文化-0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706" y="981671"/>
            <a:ext cx="4004945" cy="2834640"/>
          </a:xfrm>
          <a:prstGeom prst="rect">
            <a:avLst/>
          </a:prstGeom>
        </p:spPr>
      </p:pic>
      <p:sp>
        <p:nvSpPr>
          <p:cNvPr id="210" name="textbox 70"/>
          <p:cNvSpPr/>
          <p:nvPr/>
        </p:nvSpPr>
        <p:spPr>
          <a:xfrm rot="18540000">
            <a:off x="5014857" y="3762091"/>
            <a:ext cx="225425" cy="2641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89000"/>
              </a:lnSpc>
            </a:pPr>
            <a:r>
              <a:rPr sz="1600" b="1" kern="0" spc="-11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轮</a:t>
            </a:r>
            <a:endPara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1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816963" y="861451"/>
            <a:ext cx="3986859" cy="760428"/>
          </a:xfrm>
          <a:prstGeom prst="rect">
            <a:avLst/>
          </a:prstGeom>
        </p:spPr>
      </p:pic>
      <p:pic>
        <p:nvPicPr>
          <p:cNvPr id="212" name="picture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11040435" y="1835284"/>
            <a:ext cx="753260" cy="3961544"/>
          </a:xfrm>
          <a:prstGeom prst="rect">
            <a:avLst/>
          </a:prstGeom>
        </p:spPr>
      </p:pic>
      <p:pic>
        <p:nvPicPr>
          <p:cNvPr id="213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816965" y="6011228"/>
            <a:ext cx="3974201" cy="753253"/>
          </a:xfrm>
          <a:prstGeom prst="rect">
            <a:avLst/>
          </a:prstGeom>
        </p:spPr>
      </p:pic>
      <p:sp>
        <p:nvSpPr>
          <p:cNvPr id="214" name="椭圆 213"/>
          <p:cNvSpPr/>
          <p:nvPr/>
        </p:nvSpPr>
        <p:spPr>
          <a:xfrm>
            <a:off x="8072243" y="1398230"/>
            <a:ext cx="1499871" cy="1499871"/>
          </a:xfrm>
          <a:prstGeom prst="ellipse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" name="rect"/>
          <p:cNvSpPr/>
          <p:nvPr/>
        </p:nvSpPr>
        <p:spPr>
          <a:xfrm>
            <a:off x="8881551" y="2964142"/>
            <a:ext cx="23495" cy="23495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6" name="picture 4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7489445" y="5990930"/>
            <a:ext cx="3092040" cy="648977"/>
          </a:xfrm>
          <a:prstGeom prst="rect">
            <a:avLst/>
          </a:prstGeom>
        </p:spPr>
      </p:pic>
      <p:sp>
        <p:nvSpPr>
          <p:cNvPr id="217" name="textbox 52"/>
          <p:cNvSpPr/>
          <p:nvPr/>
        </p:nvSpPr>
        <p:spPr>
          <a:xfrm>
            <a:off x="8341785" y="876265"/>
            <a:ext cx="924560" cy="28575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/>
            <a:r>
              <a:rPr sz="1600" b="1" kern="0" spc="111" dirty="0">
                <a:solidFill>
                  <a:srgbClr val="35353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引</a:t>
            </a:r>
            <a:r>
              <a:rPr sz="1700" b="1" kern="0" spc="111" dirty="0">
                <a:solidFill>
                  <a:srgbClr val="35353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</a:t>
            </a:r>
            <a:r>
              <a:rPr sz="1600" b="1" kern="0" spc="111" dirty="0">
                <a:solidFill>
                  <a:srgbClr val="35353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</a:t>
            </a:r>
            <a:r>
              <a:rPr sz="1700" b="1" kern="0" spc="111" dirty="0">
                <a:solidFill>
                  <a:srgbClr val="35353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向</a:t>
            </a:r>
            <a:endParaRPr lang="en-US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textbox 54"/>
          <p:cNvSpPr/>
          <p:nvPr/>
        </p:nvSpPr>
        <p:spPr>
          <a:xfrm rot="5400000">
            <a:off x="11545377" y="3679786"/>
            <a:ext cx="789305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91000"/>
              </a:lnSpc>
            </a:pPr>
            <a:r>
              <a:rPr lang="zh-CN" altLang="en-US" sz="1700" b="1" kern="0" spc="9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驱动</a:t>
            </a:r>
            <a:r>
              <a:rPr sz="1600" b="1" kern="0" spc="9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轮</a:t>
            </a:r>
            <a:endPara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textbox 56"/>
          <p:cNvSpPr/>
          <p:nvPr/>
        </p:nvSpPr>
        <p:spPr>
          <a:xfrm rot="15900000">
            <a:off x="5630541" y="3926665"/>
            <a:ext cx="235584" cy="2768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88000"/>
              </a:lnSpc>
            </a:pPr>
            <a:endParaRPr lang="en-US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textbox 58"/>
          <p:cNvSpPr/>
          <p:nvPr/>
        </p:nvSpPr>
        <p:spPr>
          <a:xfrm>
            <a:off x="8528808" y="6468072"/>
            <a:ext cx="705485" cy="2768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lang="en-US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88000"/>
              </a:lnSpc>
            </a:pPr>
            <a:r>
              <a:rPr sz="1700" b="1" kern="0" spc="-11" dirty="0">
                <a:solidFill>
                  <a:srgbClr val="35353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sz="1700" b="1" kern="0" spc="-11" dirty="0">
                <a:solidFill>
                  <a:srgbClr val="35353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力</a:t>
            </a:r>
            <a:r>
              <a:rPr sz="1700" b="1" kern="0" spc="40" dirty="0">
                <a:solidFill>
                  <a:srgbClr val="353535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源</a:t>
            </a:r>
            <a:endParaRPr lang="en-US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88000"/>
              </a:lnSpc>
            </a:pPr>
            <a:endParaRPr lang="en-US" altLang="en-US" sz="1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7471215" y="1283295"/>
            <a:ext cx="2705100" cy="1059180"/>
            <a:chOff x="17807" y="4386"/>
            <a:chExt cx="4260" cy="1668"/>
          </a:xfrm>
        </p:grpSpPr>
        <p:pic>
          <p:nvPicPr>
            <p:cNvPr id="222" name="picture 44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600000">
              <a:off x="21165" y="4386"/>
              <a:ext cx="903" cy="1669"/>
            </a:xfrm>
            <a:prstGeom prst="rect">
              <a:avLst/>
            </a:prstGeom>
          </p:spPr>
        </p:pic>
        <p:pic>
          <p:nvPicPr>
            <p:cNvPr id="223" name="picture 50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600000">
              <a:off x="17807" y="4567"/>
              <a:ext cx="572" cy="1070"/>
            </a:xfrm>
            <a:prstGeom prst="rect">
              <a:avLst/>
            </a:prstGeom>
          </p:spPr>
        </p:pic>
        <p:pic>
          <p:nvPicPr>
            <p:cNvPr id="224" name="picture 64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600000">
              <a:off x="18394" y="5326"/>
              <a:ext cx="247" cy="462"/>
            </a:xfrm>
            <a:prstGeom prst="rect">
              <a:avLst/>
            </a:prstGeom>
          </p:spPr>
        </p:pic>
      </p:grpSp>
      <p:grpSp>
        <p:nvGrpSpPr>
          <p:cNvPr id="225" name="组合 224"/>
          <p:cNvGrpSpPr/>
          <p:nvPr/>
        </p:nvGrpSpPr>
        <p:grpSpPr>
          <a:xfrm>
            <a:off x="11249466" y="3309581"/>
            <a:ext cx="184151" cy="1012825"/>
            <a:chOff x="23757" y="7577"/>
            <a:chExt cx="290" cy="1595"/>
          </a:xfrm>
        </p:grpSpPr>
        <p:pic>
          <p:nvPicPr>
            <p:cNvPr id="226" name="picture 24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57" y="7636"/>
              <a:ext cx="291" cy="1536"/>
            </a:xfrm>
            <a:prstGeom prst="rect">
              <a:avLst/>
            </a:prstGeom>
          </p:spPr>
        </p:pic>
        <p:pic>
          <p:nvPicPr>
            <p:cNvPr id="227" name="picture 7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600000">
              <a:off x="23762" y="7577"/>
              <a:ext cx="192" cy="141"/>
            </a:xfrm>
            <a:prstGeom prst="rect">
              <a:avLst/>
            </a:prstGeom>
          </p:spPr>
        </p:pic>
      </p:grpSp>
      <p:grpSp>
        <p:nvGrpSpPr>
          <p:cNvPr id="228" name="组合 227"/>
          <p:cNvGrpSpPr/>
          <p:nvPr/>
        </p:nvGrpSpPr>
        <p:grpSpPr>
          <a:xfrm>
            <a:off x="6267889" y="3309580"/>
            <a:ext cx="181611" cy="882651"/>
            <a:chOff x="15912" y="7577"/>
            <a:chExt cx="286" cy="1390"/>
          </a:xfrm>
        </p:grpSpPr>
        <p:pic>
          <p:nvPicPr>
            <p:cNvPr id="229" name="picture 28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12" y="7711"/>
              <a:ext cx="183" cy="1257"/>
            </a:xfrm>
            <a:prstGeom prst="rect">
              <a:avLst/>
            </a:prstGeom>
          </p:spPr>
        </p:pic>
        <p:pic>
          <p:nvPicPr>
            <p:cNvPr id="230" name="picture 74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600000">
              <a:off x="16006" y="7577"/>
              <a:ext cx="192" cy="141"/>
            </a:xfrm>
            <a:prstGeom prst="rect">
              <a:avLst/>
            </a:prstGeom>
          </p:spPr>
        </p:pic>
      </p:grpSp>
      <p:sp>
        <p:nvSpPr>
          <p:cNvPr id="231" name="textbox 54"/>
          <p:cNvSpPr/>
          <p:nvPr/>
        </p:nvSpPr>
        <p:spPr>
          <a:xfrm rot="16200000">
            <a:off x="5270941" y="3611206"/>
            <a:ext cx="789305" cy="2838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</a:pPr>
            <a:endParaRPr lang="en-US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91000"/>
              </a:lnSpc>
            </a:pPr>
            <a:r>
              <a:rPr sz="1600" b="1" kern="0" spc="9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轮</a:t>
            </a:r>
            <a:r>
              <a:rPr lang="zh-CN" altLang="en-US" sz="1600" b="1" kern="0" spc="91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动驱</a:t>
            </a:r>
            <a:endPara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2" name="textbox 46"/>
          <p:cNvSpPr/>
          <p:nvPr/>
        </p:nvSpPr>
        <p:spPr>
          <a:xfrm>
            <a:off x="8322433" y="2278341"/>
            <a:ext cx="999491" cy="377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92000"/>
              </a:lnSpc>
            </a:pPr>
            <a:r>
              <a:rPr b="1" kern="0" spc="-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Black" panose="00000A00000000000000" charset="-122"/>
              </a:rPr>
              <a:t>优良文化</a:t>
            </a:r>
            <a:endParaRPr lang="en-US" altLang="en-US" b="1" kern="0" spc="-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rmonyOS Sans SC Black" panose="00000A00000000000000" charset="-122"/>
            </a:endParaRPr>
          </a:p>
        </p:txBody>
      </p:sp>
      <p:pic>
        <p:nvPicPr>
          <p:cNvPr id="233" name="图片 232" descr="万华优良文化-07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211" y="1642706"/>
            <a:ext cx="495935" cy="530860"/>
          </a:xfrm>
          <a:prstGeom prst="rect">
            <a:avLst/>
          </a:prstGeom>
        </p:spPr>
      </p:pic>
      <p:sp>
        <p:nvSpPr>
          <p:cNvPr id="234" name="椭圆 233"/>
          <p:cNvSpPr/>
          <p:nvPr/>
        </p:nvSpPr>
        <p:spPr>
          <a:xfrm>
            <a:off x="9627358" y="2998430"/>
            <a:ext cx="1499871" cy="1499871"/>
          </a:xfrm>
          <a:prstGeom prst="ellipse">
            <a:avLst/>
          </a:prstGeom>
          <a:solidFill>
            <a:srgbClr val="00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textbox 46"/>
          <p:cNvSpPr/>
          <p:nvPr/>
        </p:nvSpPr>
        <p:spPr>
          <a:xfrm>
            <a:off x="9877548" y="3878541"/>
            <a:ext cx="999491" cy="377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92000"/>
              </a:lnSpc>
            </a:pPr>
            <a:r>
              <a:rPr lang="zh-CN" altLang="en-US" b="1" kern="0" spc="-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Black" panose="00000A00000000000000" charset="-122"/>
              </a:rPr>
              <a:t>卓越运营</a:t>
            </a:r>
          </a:p>
        </p:txBody>
      </p:sp>
      <p:sp>
        <p:nvSpPr>
          <p:cNvPr id="236" name="椭圆 235"/>
          <p:cNvSpPr/>
          <p:nvPr/>
        </p:nvSpPr>
        <p:spPr>
          <a:xfrm>
            <a:off x="6572374" y="2998430"/>
            <a:ext cx="1499871" cy="1499871"/>
          </a:xfrm>
          <a:prstGeom prst="ellipse">
            <a:avLst/>
          </a:prstGeom>
          <a:solidFill>
            <a:srgbClr val="01B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textbox 46"/>
          <p:cNvSpPr/>
          <p:nvPr/>
        </p:nvSpPr>
        <p:spPr>
          <a:xfrm>
            <a:off x="6822563" y="3878541"/>
            <a:ext cx="999491" cy="377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92000"/>
              </a:lnSpc>
            </a:pPr>
            <a:r>
              <a:rPr lang="zh-CN" altLang="en-US" b="1" kern="0" spc="-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Black" panose="00000A00000000000000" charset="-122"/>
              </a:rPr>
              <a:t>技术创新</a:t>
            </a:r>
          </a:p>
        </p:txBody>
      </p:sp>
      <p:grpSp>
        <p:nvGrpSpPr>
          <p:cNvPr id="238" name="组合 237"/>
          <p:cNvGrpSpPr/>
          <p:nvPr/>
        </p:nvGrpSpPr>
        <p:grpSpPr>
          <a:xfrm>
            <a:off x="7038781" y="3242906"/>
            <a:ext cx="508635" cy="480695"/>
            <a:chOff x="17749" y="8062"/>
            <a:chExt cx="652" cy="616"/>
          </a:xfrm>
        </p:grpSpPr>
        <p:pic>
          <p:nvPicPr>
            <p:cNvPr id="239" name="picture 2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837" y="8062"/>
              <a:ext cx="464" cy="617"/>
            </a:xfrm>
            <a:prstGeom prst="rect">
              <a:avLst/>
            </a:prstGeom>
          </p:spPr>
        </p:pic>
        <p:pic>
          <p:nvPicPr>
            <p:cNvPr id="240" name="picture 3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8301" y="8122"/>
              <a:ext cx="101" cy="544"/>
            </a:xfrm>
            <a:prstGeom prst="rect">
              <a:avLst/>
            </a:prstGeom>
          </p:spPr>
        </p:pic>
        <p:pic>
          <p:nvPicPr>
            <p:cNvPr id="241" name="picture 32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7749" y="8185"/>
              <a:ext cx="76" cy="442"/>
            </a:xfrm>
            <a:prstGeom prst="rect">
              <a:avLst/>
            </a:prstGeom>
          </p:spPr>
        </p:pic>
      </p:grpSp>
      <p:pic>
        <p:nvPicPr>
          <p:cNvPr id="242" name="图片 241" descr="万华优良文化-08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865" y="3214331"/>
            <a:ext cx="503555" cy="539115"/>
          </a:xfrm>
          <a:prstGeom prst="rect">
            <a:avLst/>
          </a:prstGeom>
        </p:spPr>
      </p:pic>
      <p:sp>
        <p:nvSpPr>
          <p:cNvPr id="243" name="椭圆 242"/>
          <p:cNvSpPr/>
          <p:nvPr/>
        </p:nvSpPr>
        <p:spPr>
          <a:xfrm>
            <a:off x="8069703" y="4422101"/>
            <a:ext cx="1499871" cy="1499871"/>
          </a:xfrm>
          <a:prstGeom prst="ellipse">
            <a:avLst/>
          </a:prstGeom>
          <a:solidFill>
            <a:srgbClr val="05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4" name="textbox 46"/>
          <p:cNvSpPr/>
          <p:nvPr/>
        </p:nvSpPr>
        <p:spPr>
          <a:xfrm>
            <a:off x="8319893" y="5302212"/>
            <a:ext cx="999491" cy="3778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eaLnBrk="0">
              <a:lnSpc>
                <a:spcPct val="92000"/>
              </a:lnSpc>
            </a:pPr>
            <a:r>
              <a:rPr lang="zh-CN" altLang="en-US" b="1" kern="0" spc="-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rmonyOS Sans SC Black" panose="00000A00000000000000" charset="-122"/>
              </a:rPr>
              <a:t>六有人才</a:t>
            </a:r>
          </a:p>
        </p:txBody>
      </p:sp>
      <p:pic>
        <p:nvPicPr>
          <p:cNvPr id="245" name="图片 244" descr="万华优良文化-09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116" y="4690071"/>
            <a:ext cx="487045" cy="487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874761" y="2713356"/>
            <a:ext cx="2496185" cy="715645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公司概况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8874761" y="3319780"/>
            <a:ext cx="2525395" cy="438151"/>
          </a:xfrm>
        </p:spPr>
        <p:txBody>
          <a:bodyPr>
            <a:normAutofit fontScale="97500"/>
          </a:bodyPr>
          <a:lstStyle/>
          <a:p>
            <a:r>
              <a:rPr lang="en-US" altLang="zh-CN" sz="14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COMPANY PROFILE</a:t>
            </a:r>
            <a:endParaRPr lang="en-US" altLang="en-US" sz="1400" b="1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 lvl="0"/>
            <a:endParaRPr lang="en-US" altLang="zh-CN" sz="18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0605" y="2984046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501" y="-158"/>
            <a:ext cx="1206340" cy="7646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35" y="212091"/>
            <a:ext cx="6945631" cy="6569075"/>
          </a:xfrm>
          <a:prstGeom prst="ellipse">
            <a:avLst/>
          </a:prstGeom>
        </p:spPr>
      </p:pic>
      <p:sp>
        <p:nvSpPr>
          <p:cNvPr id="8" name="同心圆 7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905510" y="877570"/>
            <a:ext cx="6759575" cy="6759575"/>
          </a:xfrm>
          <a:prstGeom prst="donut">
            <a:avLst>
              <a:gd name="adj" fmla="val 13884"/>
            </a:avLst>
          </a:prstGeom>
          <a:gradFill>
            <a:gsLst>
              <a:gs pos="0">
                <a:srgbClr val="055AB2">
                  <a:alpha val="0"/>
                </a:srgbClr>
              </a:gs>
              <a:gs pos="62000">
                <a:srgbClr val="055AB2"/>
              </a:gs>
            </a:gsLst>
            <a:lin ang="79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727826" y="764542"/>
            <a:ext cx="683895" cy="683895"/>
          </a:xfrm>
          <a:prstGeom prst="rect">
            <a:avLst/>
          </a:prstGeom>
        </p:spPr>
      </p:pic>
      <p:sp>
        <p:nvSpPr>
          <p:cNvPr id="36" name="textbox 36"/>
          <p:cNvSpPr/>
          <p:nvPr>
            <p:custDataLst>
              <p:tags r:id="rId3"/>
            </p:custDataLst>
          </p:nvPr>
        </p:nvSpPr>
        <p:spPr>
          <a:xfrm>
            <a:off x="7577457" y="2395855"/>
            <a:ext cx="1454785" cy="16840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2000"/>
              </a:lnSpc>
            </a:pPr>
            <a:endParaRPr lang="en-US" altLang="en-US" sz="7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rtl="0" eaLnBrk="0">
              <a:lnSpc>
                <a:spcPct val="62000"/>
              </a:lnSpc>
            </a:pPr>
            <a:r>
              <a:rPr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7200" b="1" kern="0" spc="-551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lang="en-US" altLang="en-US" sz="7200" b="1" kern="0" spc="-551" dirty="0">
              <a:solidFill>
                <a:srgbClr val="22587E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320280" y="3862072"/>
            <a:ext cx="4825365" cy="12065"/>
          </a:xfrm>
          <a:prstGeom prst="line">
            <a:avLst/>
          </a:prstGeom>
          <a:ln w="47625" cap="sq">
            <a:gradFill>
              <a:gsLst>
                <a:gs pos="95000">
                  <a:schemeClr val="accent1">
                    <a:lumMod val="5000"/>
                    <a:lumOff val="95000"/>
                  </a:schemeClr>
                </a:gs>
                <a:gs pos="76000">
                  <a:schemeClr val="accent1">
                    <a:lumMod val="45000"/>
                    <a:lumOff val="55000"/>
                  </a:schemeClr>
                </a:gs>
                <a:gs pos="61000">
                  <a:srgbClr val="2F528F"/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工 艺 流 程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266419" y="94859"/>
            <a:ext cx="1905491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4.2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愿景</a:t>
            </a:r>
          </a:p>
        </p:txBody>
      </p:sp>
      <p:pic>
        <p:nvPicPr>
          <p:cNvPr id="40" name="图片 39" descr="愿景-受社会尊敬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701"/>
          <a:stretch>
            <a:fillRect/>
          </a:stretch>
        </p:blipFill>
        <p:spPr>
          <a:xfrm>
            <a:off x="840468" y="2525486"/>
            <a:ext cx="3310618" cy="287150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02" h="6458">
                <a:moveTo>
                  <a:pt x="608" y="0"/>
                </a:moveTo>
                <a:lnTo>
                  <a:pt x="7094" y="0"/>
                </a:lnTo>
                <a:cubicBezTo>
                  <a:pt x="7430" y="0"/>
                  <a:pt x="7702" y="272"/>
                  <a:pt x="7702" y="608"/>
                </a:cubicBezTo>
                <a:lnTo>
                  <a:pt x="7702" y="6458"/>
                </a:lnTo>
                <a:lnTo>
                  <a:pt x="0" y="6458"/>
                </a:lnTo>
                <a:lnTo>
                  <a:pt x="0" y="608"/>
                </a:lnTo>
                <a:cubicBezTo>
                  <a:pt x="0" y="272"/>
                  <a:pt x="272" y="0"/>
                  <a:pt x="608" y="0"/>
                </a:cubicBezTo>
                <a:close/>
              </a:path>
            </a:pathLst>
          </a:custGeom>
          <a:effectLst>
            <a:outerShdw blurRad="114300" dist="38100" dir="16200000" sx="100500" sy="100500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 descr="E:/W万华/2024年万华介绍PPT/资料/PPT图片/企业文化-用图/愿景/愿景-让员工自豪.jpg愿景-让员工自豪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86"/>
          <a:stretch>
            <a:fillRect/>
          </a:stretch>
        </p:blipFill>
        <p:spPr>
          <a:xfrm>
            <a:off x="4275999" y="2525486"/>
            <a:ext cx="3677830" cy="30838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02" h="6458">
                <a:moveTo>
                  <a:pt x="608" y="0"/>
                </a:moveTo>
                <a:lnTo>
                  <a:pt x="7094" y="0"/>
                </a:lnTo>
                <a:cubicBezTo>
                  <a:pt x="7430" y="0"/>
                  <a:pt x="7702" y="272"/>
                  <a:pt x="7702" y="608"/>
                </a:cubicBezTo>
                <a:lnTo>
                  <a:pt x="7702" y="6458"/>
                </a:lnTo>
                <a:lnTo>
                  <a:pt x="0" y="6458"/>
                </a:lnTo>
                <a:lnTo>
                  <a:pt x="0" y="608"/>
                </a:lnTo>
                <a:cubicBezTo>
                  <a:pt x="0" y="272"/>
                  <a:pt x="272" y="0"/>
                  <a:pt x="608" y="0"/>
                </a:cubicBezTo>
                <a:close/>
              </a:path>
            </a:pathLst>
          </a:custGeom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 descr="E:/W万华/2024年万华介绍PPT/资料/PPT图片/企业文化-用图/愿景/愿景-国际一流（万华四川）.jpg愿景-国际一流（万华四川）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11"/>
          <a:stretch>
            <a:fillRect/>
          </a:stretch>
        </p:blipFill>
        <p:spPr>
          <a:xfrm>
            <a:off x="8078742" y="2525486"/>
            <a:ext cx="3648801" cy="26456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02" h="6458">
                <a:moveTo>
                  <a:pt x="608" y="0"/>
                </a:moveTo>
                <a:lnTo>
                  <a:pt x="7094" y="0"/>
                </a:lnTo>
                <a:cubicBezTo>
                  <a:pt x="7430" y="0"/>
                  <a:pt x="7702" y="272"/>
                  <a:pt x="7702" y="608"/>
                </a:cubicBezTo>
                <a:lnTo>
                  <a:pt x="7702" y="6458"/>
                </a:lnTo>
                <a:lnTo>
                  <a:pt x="0" y="6458"/>
                </a:lnTo>
                <a:lnTo>
                  <a:pt x="0" y="608"/>
                </a:lnTo>
                <a:cubicBezTo>
                  <a:pt x="0" y="272"/>
                  <a:pt x="272" y="0"/>
                  <a:pt x="608" y="0"/>
                </a:cubicBezTo>
                <a:close/>
              </a:path>
            </a:pathLst>
          </a:custGeom>
          <a:effectLst>
            <a:outerShdw blurRad="114300" dist="38100" dir="162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 descr="4-4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68" y="4634384"/>
            <a:ext cx="3435531" cy="1525217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 descr="4-4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999" y="4634384"/>
            <a:ext cx="3677830" cy="1525217"/>
          </a:xfrm>
          <a:prstGeom prst="rect">
            <a:avLst/>
          </a:prstGeom>
          <a:effectLst>
            <a:outerShdw blurRad="1143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图片 44" descr="4-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829" y="4711765"/>
            <a:ext cx="3773714" cy="1460029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701595" y="1401893"/>
            <a:ext cx="48266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成为国内热塑性塑料软管行业的领导者</a:t>
            </a:r>
            <a:endParaRPr lang="zh-CN" altLang="en-US" b="1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textbox 188"/>
          <p:cNvSpPr/>
          <p:nvPr/>
        </p:nvSpPr>
        <p:spPr>
          <a:xfrm>
            <a:off x="1639072" y="5129470"/>
            <a:ext cx="1799589" cy="883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l" rtl="0" eaLnBrk="0">
              <a:lnSpc>
                <a:spcPct val="92000"/>
              </a:lnSpc>
            </a:pPr>
            <a:r>
              <a:rPr lang="zh-CN" altLang="en-US" sz="2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不断改进</a:t>
            </a:r>
            <a:endParaRPr lang="en-US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88"/>
          <p:cNvSpPr/>
          <p:nvPr/>
        </p:nvSpPr>
        <p:spPr>
          <a:xfrm>
            <a:off x="5316902" y="5129470"/>
            <a:ext cx="1799589" cy="883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l" rtl="0" eaLnBrk="0">
              <a:lnSpc>
                <a:spcPct val="92000"/>
              </a:lnSpc>
            </a:pPr>
            <a:r>
              <a:rPr lang="zh-CN" altLang="en-US" sz="2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追求卓越</a:t>
            </a:r>
            <a:endParaRPr lang="en-US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88"/>
          <p:cNvSpPr/>
          <p:nvPr/>
        </p:nvSpPr>
        <p:spPr>
          <a:xfrm>
            <a:off x="9208272" y="5129469"/>
            <a:ext cx="1799589" cy="8832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algn="l" rtl="0" eaLnBrk="0">
              <a:lnSpc>
                <a:spcPct val="92000"/>
              </a:lnSpc>
            </a:pPr>
            <a:r>
              <a:rPr lang="zh-CN" altLang="en-US" sz="2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品质制胜</a:t>
            </a:r>
            <a:endParaRPr lang="en-US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设 备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955394" y="15113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4.3</a:t>
            </a:r>
            <a:r>
              <a:rPr lang="zh-CN" altLang="en-US" sz="2400" b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工作环境</a:t>
            </a:r>
            <a:endParaRPr lang="zh-CN" altLang="en-US" sz="2400" b="1" noProof="1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V="1">
            <a:off x="-21590" y="3457572"/>
            <a:ext cx="12192000" cy="602367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rot="261585">
            <a:off x="30985" y="2850125"/>
            <a:ext cx="12072919" cy="1772299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53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34" name="矩形: 圆角 33"/>
          <p:cNvSpPr/>
          <p:nvPr>
            <p:custDataLst>
              <p:tags r:id="rId4"/>
            </p:custDataLst>
          </p:nvPr>
        </p:nvSpPr>
        <p:spPr>
          <a:xfrm>
            <a:off x="8717313" y="2768277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办公室工作环境</a:t>
            </a:r>
          </a:p>
        </p:txBody>
      </p:sp>
      <p:sp>
        <p:nvSpPr>
          <p:cNvPr id="4103" name="椭圆 4102"/>
          <p:cNvSpPr/>
          <p:nvPr>
            <p:custDataLst>
              <p:tags r:id="rId5"/>
            </p:custDataLst>
          </p:nvPr>
        </p:nvSpPr>
        <p:spPr>
          <a:xfrm>
            <a:off x="9131279" y="372424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" name="矩形: 圆角 31"/>
          <p:cNvSpPr/>
          <p:nvPr>
            <p:custDataLst>
              <p:tags r:id="rId6"/>
            </p:custDataLst>
          </p:nvPr>
        </p:nvSpPr>
        <p:spPr>
          <a:xfrm>
            <a:off x="4888914" y="4227124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2"/>
                </a:solidFill>
              </a:rPr>
              <a:t>会议室工作环境</a:t>
            </a:r>
          </a:p>
        </p:txBody>
      </p:sp>
      <p:sp>
        <p:nvSpPr>
          <p:cNvPr id="4104" name="椭圆 4103"/>
          <p:cNvSpPr/>
          <p:nvPr>
            <p:custDataLst>
              <p:tags r:id="rId7"/>
            </p:custDataLst>
          </p:nvPr>
        </p:nvSpPr>
        <p:spPr>
          <a:xfrm>
            <a:off x="5822946" y="326818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矩形: 圆角 16"/>
          <p:cNvSpPr/>
          <p:nvPr>
            <p:custDataLst>
              <p:tags r:id="rId8"/>
            </p:custDataLst>
          </p:nvPr>
        </p:nvSpPr>
        <p:spPr>
          <a:xfrm>
            <a:off x="995706" y="2656649"/>
            <a:ext cx="2572749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795" b="1" spc="100" dirty="0">
                <a:solidFill>
                  <a:schemeClr val="accent1"/>
                </a:solidFill>
              </a:rPr>
              <a:t>实验室工作环境</a:t>
            </a:r>
          </a:p>
        </p:txBody>
      </p:sp>
      <p:sp>
        <p:nvSpPr>
          <p:cNvPr id="4105" name="椭圆 4104"/>
          <p:cNvSpPr/>
          <p:nvPr>
            <p:custDataLst>
              <p:tags r:id="rId9"/>
            </p:custDataLst>
          </p:nvPr>
        </p:nvSpPr>
        <p:spPr>
          <a:xfrm>
            <a:off x="2514611" y="3353059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970" y="1059180"/>
            <a:ext cx="3528060" cy="1981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35" y="4142105"/>
            <a:ext cx="3632835" cy="1981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980" y="4377055"/>
            <a:ext cx="3527425" cy="2065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设 备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955394" y="15113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4.4</a:t>
            </a:r>
            <a:r>
              <a:rPr lang="zh-CN" altLang="en-US" sz="2400" b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公司团建</a:t>
            </a:r>
            <a:endParaRPr lang="zh-CN" altLang="en-US" sz="2400" b="1" noProof="1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V="1">
            <a:off x="-21590" y="3457572"/>
            <a:ext cx="12192000" cy="602367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rot="261585">
            <a:off x="30985" y="2850125"/>
            <a:ext cx="12072919" cy="1772299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53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34" name="矩形: 圆角 33"/>
          <p:cNvSpPr/>
          <p:nvPr>
            <p:custDataLst>
              <p:tags r:id="rId4"/>
            </p:custDataLst>
          </p:nvPr>
        </p:nvSpPr>
        <p:spPr>
          <a:xfrm>
            <a:off x="8909083" y="2885117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sz="1795" b="1" spc="100" dirty="0">
                <a:solidFill>
                  <a:schemeClr val="accent1"/>
                </a:solidFill>
              </a:rPr>
              <a:t>公司组织全体员工舟山二日游团建活动</a:t>
            </a:r>
          </a:p>
        </p:txBody>
      </p:sp>
      <p:sp>
        <p:nvSpPr>
          <p:cNvPr id="4103" name="椭圆 4102"/>
          <p:cNvSpPr/>
          <p:nvPr>
            <p:custDataLst>
              <p:tags r:id="rId5"/>
            </p:custDataLst>
          </p:nvPr>
        </p:nvSpPr>
        <p:spPr>
          <a:xfrm>
            <a:off x="9131279" y="372424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" name="矩形: 圆角 31"/>
          <p:cNvSpPr/>
          <p:nvPr>
            <p:custDataLst>
              <p:tags r:id="rId6"/>
            </p:custDataLst>
          </p:nvPr>
        </p:nvSpPr>
        <p:spPr>
          <a:xfrm>
            <a:off x="4888914" y="4227124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sz="1795" b="1" spc="100" dirty="0">
                <a:solidFill>
                  <a:schemeClr val="accent2"/>
                </a:solidFill>
              </a:rPr>
              <a:t>公司组织全体员工前往丽水团建活动</a:t>
            </a:r>
          </a:p>
        </p:txBody>
      </p:sp>
      <p:sp>
        <p:nvSpPr>
          <p:cNvPr id="4104" name="椭圆 4103"/>
          <p:cNvSpPr/>
          <p:nvPr>
            <p:custDataLst>
              <p:tags r:id="rId7"/>
            </p:custDataLst>
          </p:nvPr>
        </p:nvSpPr>
        <p:spPr>
          <a:xfrm>
            <a:off x="5822946" y="326818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矩形: 圆角 16"/>
          <p:cNvSpPr/>
          <p:nvPr>
            <p:custDataLst>
              <p:tags r:id="rId8"/>
            </p:custDataLst>
          </p:nvPr>
        </p:nvSpPr>
        <p:spPr>
          <a:xfrm>
            <a:off x="995706" y="2656649"/>
            <a:ext cx="2572749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sz="1795" b="1" spc="100" dirty="0">
                <a:solidFill>
                  <a:schemeClr val="accent1"/>
                </a:solidFill>
              </a:rPr>
              <a:t>组织举办年终晚会</a:t>
            </a:r>
          </a:p>
        </p:txBody>
      </p:sp>
      <p:sp>
        <p:nvSpPr>
          <p:cNvPr id="4105" name="椭圆 4104"/>
          <p:cNvSpPr/>
          <p:nvPr>
            <p:custDataLst>
              <p:tags r:id="rId9"/>
            </p:custDataLst>
          </p:nvPr>
        </p:nvSpPr>
        <p:spPr>
          <a:xfrm>
            <a:off x="2514611" y="3353059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395" y="915670"/>
            <a:ext cx="3527425" cy="2228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05" y="4090035"/>
            <a:ext cx="3527425" cy="2352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40" y="4304665"/>
            <a:ext cx="3528060" cy="2352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 txBox="1"/>
          <p:nvPr/>
        </p:nvSpPr>
        <p:spPr bwMode="auto">
          <a:xfrm>
            <a:off x="8909332" y="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生 产 设 备</a:t>
            </a:r>
            <a:endParaRPr lang="en-US" sz="140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0" name="Textplatzhalter 3"/>
          <p:cNvSpPr txBox="1"/>
          <p:nvPr/>
        </p:nvSpPr>
        <p:spPr bwMode="auto">
          <a:xfrm>
            <a:off x="-955394" y="151130"/>
            <a:ext cx="299063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4.</a:t>
            </a:r>
            <a:r>
              <a:rPr lang="en-US" sz="2400" b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5</a:t>
            </a:r>
            <a:r>
              <a:rPr lang="zh-CN" altLang="en-US" sz="2400" b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  <a:sym typeface="+mn-ea"/>
              </a:rPr>
              <a:t>人文关怀</a:t>
            </a:r>
            <a:endParaRPr lang="zh-CN" altLang="en-US" sz="2400" b="1" noProof="1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  <a:sym typeface="+mn-ea"/>
            </a:endParaRPr>
          </a:p>
        </p:txBody>
      </p:sp>
      <p:sp>
        <p:nvSpPr>
          <p:cNvPr id="3" name="任意多边形: 形状 2"/>
          <p:cNvSpPr/>
          <p:nvPr>
            <p:custDataLst>
              <p:tags r:id="rId2"/>
            </p:custDataLst>
          </p:nvPr>
        </p:nvSpPr>
        <p:spPr>
          <a:xfrm flipV="1">
            <a:off x="-21590" y="3457572"/>
            <a:ext cx="12192000" cy="602367"/>
          </a:xfrm>
          <a:custGeom>
            <a:avLst/>
            <a:gdLst>
              <a:gd name="connsiteX0" fmla="*/ 0 w 19248"/>
              <a:gd name="connsiteY0" fmla="*/ 865 h 950"/>
              <a:gd name="connsiteX1" fmla="*/ 1438 w 19248"/>
              <a:gd name="connsiteY1" fmla="*/ 943 h 950"/>
              <a:gd name="connsiteX2" fmla="*/ 7493 w 19248"/>
              <a:gd name="connsiteY2" fmla="*/ 354 h 950"/>
              <a:gd name="connsiteX3" fmla="*/ 12353 w 19248"/>
              <a:gd name="connsiteY3" fmla="*/ 737 h 950"/>
              <a:gd name="connsiteX4" fmla="*/ 15481 w 19248"/>
              <a:gd name="connsiteY4" fmla="*/ 564 h 950"/>
              <a:gd name="connsiteX5" fmla="*/ 19248 w 19248"/>
              <a:gd name="connsiteY5" fmla="*/ 0 h 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48" h="951">
                <a:moveTo>
                  <a:pt x="0" y="865"/>
                </a:moveTo>
                <a:cubicBezTo>
                  <a:pt x="890" y="959"/>
                  <a:pt x="964" y="959"/>
                  <a:pt x="1438" y="943"/>
                </a:cubicBezTo>
                <a:cubicBezTo>
                  <a:pt x="2977" y="890"/>
                  <a:pt x="5646" y="406"/>
                  <a:pt x="7493" y="354"/>
                </a:cubicBezTo>
                <a:cubicBezTo>
                  <a:pt x="9340" y="302"/>
                  <a:pt x="11021" y="702"/>
                  <a:pt x="12353" y="737"/>
                </a:cubicBezTo>
                <a:cubicBezTo>
                  <a:pt x="13684" y="772"/>
                  <a:pt x="14348" y="706"/>
                  <a:pt x="15481" y="564"/>
                </a:cubicBezTo>
                <a:cubicBezTo>
                  <a:pt x="16615" y="422"/>
                  <a:pt x="17978" y="268"/>
                  <a:pt x="19248" y="0"/>
                </a:cubicBezTo>
              </a:path>
            </a:pathLst>
          </a:custGeom>
          <a:noFill/>
          <a:ln w="12700">
            <a:gradFill>
              <a:gsLst>
                <a:gs pos="0">
                  <a:schemeClr val="tx1">
                    <a:lumMod val="50000"/>
                    <a:lumOff val="50000"/>
                    <a:alpha val="20000"/>
                  </a:schemeClr>
                </a:gs>
                <a:gs pos="60000">
                  <a:schemeClr val="tx1">
                    <a:lumMod val="50000"/>
                    <a:lumOff val="50000"/>
                    <a:alpha val="60000"/>
                  </a:schemeClr>
                </a:gs>
                <a:gs pos="100000">
                  <a:schemeClr val="tx1">
                    <a:lumMod val="50000"/>
                    <a:lumOff val="50000"/>
                    <a:alpha val="2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4" name="任意多边形: 形状 3"/>
          <p:cNvSpPr/>
          <p:nvPr>
            <p:custDataLst>
              <p:tags r:id="rId3"/>
            </p:custDataLst>
          </p:nvPr>
        </p:nvSpPr>
        <p:spPr>
          <a:xfrm rot="261585">
            <a:off x="30985" y="2850125"/>
            <a:ext cx="12072919" cy="1772299"/>
          </a:xfrm>
          <a:custGeom>
            <a:avLst/>
            <a:gdLst>
              <a:gd name="connsiteX0" fmla="*/ 0 w 19060"/>
              <a:gd name="connsiteY0" fmla="*/ 2798 h 2798"/>
              <a:gd name="connsiteX1" fmla="*/ 7398 w 19060"/>
              <a:gd name="connsiteY1" fmla="*/ 884 h 2798"/>
              <a:gd name="connsiteX2" fmla="*/ 12257 w 19060"/>
              <a:gd name="connsiteY2" fmla="*/ 1605 h 2798"/>
              <a:gd name="connsiteX3" fmla="*/ 15386 w 19060"/>
              <a:gd name="connsiteY3" fmla="*/ 1279 h 2798"/>
              <a:gd name="connsiteX4" fmla="*/ 19060 w 19060"/>
              <a:gd name="connsiteY4" fmla="*/ 0 h 2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0" h="2798">
                <a:moveTo>
                  <a:pt x="0" y="2798"/>
                </a:moveTo>
                <a:cubicBezTo>
                  <a:pt x="1517" y="2480"/>
                  <a:pt x="5561" y="1070"/>
                  <a:pt x="7398" y="884"/>
                </a:cubicBezTo>
                <a:cubicBezTo>
                  <a:pt x="9235" y="698"/>
                  <a:pt x="10926" y="1539"/>
                  <a:pt x="12257" y="1605"/>
                </a:cubicBezTo>
                <a:cubicBezTo>
                  <a:pt x="13589" y="1670"/>
                  <a:pt x="14252" y="1546"/>
                  <a:pt x="15386" y="1279"/>
                </a:cubicBezTo>
                <a:cubicBezTo>
                  <a:pt x="16520" y="1012"/>
                  <a:pt x="17790" y="506"/>
                  <a:pt x="19060" y="0"/>
                </a:cubicBezTo>
              </a:path>
            </a:pathLst>
          </a:custGeom>
          <a:noFill/>
          <a:ln w="31750">
            <a:gradFill>
              <a:gsLst>
                <a:gs pos="0">
                  <a:schemeClr val="accent1">
                    <a:lumMod val="20000"/>
                    <a:lumOff val="80000"/>
                    <a:alpha val="100000"/>
                  </a:schemeClr>
                </a:gs>
                <a:gs pos="53000">
                  <a:schemeClr val="accent1">
                    <a:lumMod val="60000"/>
                    <a:lumOff val="40000"/>
                    <a:alpha val="100000"/>
                  </a:schemeClr>
                </a:gs>
                <a:gs pos="100000">
                  <a:schemeClr val="accent1">
                    <a:lumMod val="20000"/>
                    <a:lumOff val="80000"/>
                    <a:alpha val="10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1795">
              <a:solidFill>
                <a:srgbClr val="FFFFFF"/>
              </a:solidFill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34" name="矩形: 圆角 33"/>
          <p:cNvSpPr/>
          <p:nvPr>
            <p:custDataLst>
              <p:tags r:id="rId4"/>
            </p:custDataLst>
          </p:nvPr>
        </p:nvSpPr>
        <p:spPr>
          <a:xfrm>
            <a:off x="8909083" y="2885117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sz="1795" b="1" spc="100" dirty="0">
                <a:solidFill>
                  <a:schemeClr val="accent1"/>
                </a:solidFill>
              </a:rPr>
              <a:t>每年组织评选先进集体，先进个人</a:t>
            </a:r>
          </a:p>
        </p:txBody>
      </p:sp>
      <p:sp>
        <p:nvSpPr>
          <p:cNvPr id="4103" name="椭圆 4102"/>
          <p:cNvSpPr/>
          <p:nvPr>
            <p:custDataLst>
              <p:tags r:id="rId5"/>
            </p:custDataLst>
          </p:nvPr>
        </p:nvSpPr>
        <p:spPr>
          <a:xfrm>
            <a:off x="9131279" y="372424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2" name="矩形: 圆角 31"/>
          <p:cNvSpPr/>
          <p:nvPr>
            <p:custDataLst>
              <p:tags r:id="rId6"/>
            </p:custDataLst>
          </p:nvPr>
        </p:nvSpPr>
        <p:spPr>
          <a:xfrm>
            <a:off x="4888914" y="4227124"/>
            <a:ext cx="2571172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sz="1795" b="1" spc="100" dirty="0">
                <a:solidFill>
                  <a:schemeClr val="accent2"/>
                </a:solidFill>
              </a:rPr>
              <a:t>端午节公司发放粽子礼盒，让员工感受到浓浓的节日氛围。</a:t>
            </a:r>
          </a:p>
        </p:txBody>
      </p:sp>
      <p:sp>
        <p:nvSpPr>
          <p:cNvPr id="4104" name="椭圆 4103"/>
          <p:cNvSpPr/>
          <p:nvPr>
            <p:custDataLst>
              <p:tags r:id="rId7"/>
            </p:custDataLst>
          </p:nvPr>
        </p:nvSpPr>
        <p:spPr>
          <a:xfrm>
            <a:off x="5822946" y="3268182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00000"/>
                </a:schemeClr>
              </a:gs>
              <a:gs pos="21000">
                <a:schemeClr val="accent2">
                  <a:lumMod val="60000"/>
                  <a:lumOff val="40000"/>
                  <a:alpha val="100000"/>
                </a:schemeClr>
              </a:gs>
              <a:gs pos="80000">
                <a:schemeClr val="accent2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2" name="矩形: 圆角 16"/>
          <p:cNvSpPr/>
          <p:nvPr>
            <p:custDataLst>
              <p:tags r:id="rId8"/>
            </p:custDataLst>
          </p:nvPr>
        </p:nvSpPr>
        <p:spPr>
          <a:xfrm>
            <a:off x="995706" y="2656649"/>
            <a:ext cx="2572749" cy="383361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zh-CN" altLang="en-US" sz="1795" b="1" spc="100" dirty="0">
                <a:solidFill>
                  <a:schemeClr val="accent1"/>
                </a:solidFill>
              </a:rPr>
              <a:t>春节开工，总经理给每位员工发放开门红包，每个员工脸上洋溢着笑容</a:t>
            </a:r>
          </a:p>
        </p:txBody>
      </p:sp>
      <p:sp>
        <p:nvSpPr>
          <p:cNvPr id="4105" name="椭圆 4104"/>
          <p:cNvSpPr/>
          <p:nvPr>
            <p:custDataLst>
              <p:tags r:id="rId9"/>
            </p:custDataLst>
          </p:nvPr>
        </p:nvSpPr>
        <p:spPr>
          <a:xfrm>
            <a:off x="2397771" y="3099694"/>
            <a:ext cx="502743" cy="5027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21000">
                <a:schemeClr val="accent1">
                  <a:lumMod val="60000"/>
                  <a:lumOff val="40000"/>
                  <a:alpha val="100000"/>
                </a:schemeClr>
              </a:gs>
              <a:gs pos="80000">
                <a:schemeClr val="accent1">
                  <a:alpha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191" cap="flat">
            <a:noFill/>
            <a:prstDash val="solid"/>
            <a:miter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zh-CN" sz="1795" b="1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710" y="999490"/>
            <a:ext cx="3527425" cy="22688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" y="3601720"/>
            <a:ext cx="2821940" cy="32175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740" y="4320540"/>
            <a:ext cx="3527425" cy="2268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87564" y="1412809"/>
            <a:ext cx="9504901" cy="3072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/>
        </p:nvSpPr>
        <p:spPr>
          <a:xfrm>
            <a:off x="1688333" y="2773651"/>
            <a:ext cx="2352319" cy="2288827"/>
          </a:xfrm>
          <a:prstGeom prst="ellipse">
            <a:avLst/>
          </a:prstGeom>
          <a:gradFill flip="none" rotWithShape="1">
            <a:gsLst>
              <a:gs pos="37000">
                <a:srgbClr val="E0E2E2">
                  <a:alpha val="3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53543" y="1193758"/>
            <a:ext cx="3719787" cy="3705388"/>
          </a:xfrm>
          <a:prstGeom prst="ellipse">
            <a:avLst/>
          </a:prstGeom>
          <a:gradFill flip="none" rotWithShape="1">
            <a:gsLst>
              <a:gs pos="37000">
                <a:srgbClr val="E0E2E2">
                  <a:alpha val="3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94800" y="960296"/>
            <a:ext cx="1813827" cy="1813827"/>
          </a:xfrm>
          <a:prstGeom prst="ellipse">
            <a:avLst/>
          </a:prstGeom>
          <a:gradFill flip="none" rotWithShape="1">
            <a:gsLst>
              <a:gs pos="37000">
                <a:srgbClr val="E0E2E2">
                  <a:alpha val="3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Title 4"/>
          <p:cNvSpPr txBox="1"/>
          <p:nvPr/>
        </p:nvSpPr>
        <p:spPr>
          <a:xfrm>
            <a:off x="3163360" y="2090667"/>
            <a:ext cx="5965611" cy="171704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8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   谢</a:t>
            </a:r>
            <a:endParaRPr lang="en-US" sz="10800" b="1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4"/>
          <p:cNvSpPr txBox="1"/>
          <p:nvPr/>
        </p:nvSpPr>
        <p:spPr>
          <a:xfrm>
            <a:off x="3113195" y="3711349"/>
            <a:ext cx="5965611" cy="118790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en-US" sz="7200" b="1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73025"/>
            <a:ext cx="12192000" cy="833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platzhalter 3"/>
          <p:cNvSpPr txBox="1"/>
          <p:nvPr/>
        </p:nvSpPr>
        <p:spPr bwMode="auto">
          <a:xfrm>
            <a:off x="2525945" y="151025"/>
            <a:ext cx="7053751" cy="851215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宁  波  市  郎  驰  新  材  料  科  技  有  限  公  司</a:t>
            </a:r>
            <a:endParaRPr lang="en-US" altLang="zh-CN" sz="2400" b="1" noProof="1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algn="ct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18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Ningbo Langchi New Materials Technology Co., Ltd.</a:t>
            </a:r>
            <a:endParaRPr lang="en-US" altLang="zh-CN" sz="1800" b="1" noProof="1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761" y="3380741"/>
            <a:ext cx="4984115" cy="3602355"/>
          </a:xfrm>
          <a:prstGeom prst="rect">
            <a:avLst/>
          </a:prstGeom>
        </p:spPr>
      </p:pic>
      <p:sp>
        <p:nvSpPr>
          <p:cNvPr id="5" name="TextBox 47"/>
          <p:cNvSpPr txBox="1"/>
          <p:nvPr/>
        </p:nvSpPr>
        <p:spPr>
          <a:xfrm>
            <a:off x="465456" y="3044826"/>
            <a:ext cx="4718685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公司位置：中国浙江慈溪</a:t>
            </a:r>
            <a:endParaRPr lang="zh-CN" altLang="en-US" sz="1200" b="1" kern="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厂房面积：占地8000㎡，建筑面积11000㎡</a:t>
            </a:r>
            <a:endParaRPr lang="zh-CN" altLang="en-US" sz="1200" b="1" kern="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核心价值观：诚信、创新、客户至上、团队合作。</a:t>
            </a:r>
            <a:endParaRPr lang="zh-CN" altLang="en-US" sz="1200" b="1" kern="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主要业务：专注氟树脂PFA、FEP、ETFE、PVDF、PTFE，PU、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</a:p>
          <a:p>
            <a:pPr defTabSz="914400">
              <a:lnSpc>
                <a:spcPts val="1900"/>
              </a:lnSpc>
              <a:defRPr/>
            </a:pP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PA、PE、PVC、PP、POM、EVA、TPV、TPEE等</a:t>
            </a: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热塑性材料塑料圆管与异型管的研发、制造、销售、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</a:p>
          <a:p>
            <a:pPr defTabSz="914400">
              <a:lnSpc>
                <a:spcPts val="1900"/>
              </a:lnSpc>
              <a:defRPr/>
            </a:pP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国际贸易与服务。</a:t>
            </a: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公司能力：拥有28条高尖端挤出设备，500㎡10万级洁净车间，</a:t>
            </a:r>
          </a:p>
          <a:p>
            <a:pPr defTabSz="914400">
              <a:lnSpc>
                <a:spcPts val="1900"/>
              </a:lnSpc>
              <a:defRPr/>
            </a:pP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实验室。</a:t>
            </a:r>
            <a:endParaRPr lang="zh-CN" altLang="en-US" sz="1200" b="1" kern="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市场定位：我们客户群体集中于中高端产品客户，为满足各种工</a:t>
            </a: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况应用提供管道解决方案，提供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一站式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高品质</a:t>
            </a: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服务。</a:t>
            </a:r>
            <a:endParaRPr lang="zh-CN" altLang="en-US" sz="1200" b="1" kern="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行业应用：电子、电气、工业自动化、半导体、汽车制造、光伏、</a:t>
            </a:r>
          </a:p>
          <a:p>
            <a:pPr defTabSz="914400">
              <a:lnSpc>
                <a:spcPts val="1900"/>
              </a:lnSpc>
              <a:defRPr/>
            </a:pP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</a:t>
            </a:r>
            <a:r>
              <a:rPr lang="zh-CN" altLang="en-US" sz="1200" b="1" kern="0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储能、消防、食品、医疗等行业设备。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781" r="-5948"/>
          <a:stretch>
            <a:fillRect/>
          </a:stretch>
        </p:blipFill>
        <p:spPr>
          <a:xfrm>
            <a:off x="0" y="-1570990"/>
            <a:ext cx="12917170" cy="5270500"/>
          </a:xfrm>
          <a:prstGeom prst="wave">
            <a:avLst>
              <a:gd name="adj1" fmla="val 12500"/>
              <a:gd name="adj2" fmla="val 0"/>
            </a:avLst>
          </a:prstGeom>
        </p:spPr>
      </p:pic>
      <p:sp>
        <p:nvSpPr>
          <p:cNvPr id="17" name="Textplatzhalter 3"/>
          <p:cNvSpPr txBox="1"/>
          <p:nvPr/>
        </p:nvSpPr>
        <p:spPr bwMode="auto">
          <a:xfrm>
            <a:off x="105489" y="-191135"/>
            <a:ext cx="2581441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ct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1.1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企 业 介</a:t>
            </a: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绍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48" r="-141182" b="-5410"/>
          <a:stretch>
            <a:fillRect/>
          </a:stretch>
        </p:blipFill>
        <p:spPr>
          <a:xfrm>
            <a:off x="10979151" y="-109220"/>
            <a:ext cx="2822575" cy="788671"/>
          </a:xfrm>
          <a:prstGeom prst="flowChartTerminator">
            <a:avLst/>
          </a:prstGeom>
        </p:spPr>
      </p:pic>
      <p:sp>
        <p:nvSpPr>
          <p:cNvPr id="2" name="五角星 1"/>
          <p:cNvSpPr/>
          <p:nvPr/>
        </p:nvSpPr>
        <p:spPr>
          <a:xfrm>
            <a:off x="9410700" y="5767071"/>
            <a:ext cx="121285" cy="12763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platzhalter 3"/>
          <p:cNvSpPr txBox="1"/>
          <p:nvPr/>
        </p:nvSpPr>
        <p:spPr bwMode="auto">
          <a:xfrm>
            <a:off x="-6" y="150495"/>
            <a:ext cx="303409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1.2 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企 业 发 展 历 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009265"/>
            <a:ext cx="12192635" cy="171259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1073517" y="1628895"/>
            <a:ext cx="43827" cy="1810843"/>
          </a:xfrm>
          <a:prstGeom prst="rect">
            <a:avLst/>
          </a:prstGeom>
        </p:spPr>
      </p:pic>
      <p:sp>
        <p:nvSpPr>
          <p:cNvPr id="7" name="textbox 62"/>
          <p:cNvSpPr/>
          <p:nvPr>
            <p:custDataLst>
              <p:tags r:id="rId1"/>
            </p:custDataLst>
          </p:nvPr>
        </p:nvSpPr>
        <p:spPr>
          <a:xfrm>
            <a:off x="1218744" y="1621081"/>
            <a:ext cx="1677425" cy="253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35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" eaLnBrk="0">
              <a:lnSpc>
                <a:spcPct val="82000"/>
              </a:lnSpc>
            </a:pPr>
            <a:r>
              <a:rPr lang="en-US" sz="2400" b="1" kern="0" spc="-8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2012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984267" y="2008212"/>
            <a:ext cx="2049824" cy="5329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zh-CN" altLang="en-US" sz="20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公司注册成立</a:t>
            </a:r>
          </a:p>
        </p:txBody>
      </p:sp>
      <p:pic>
        <p:nvPicPr>
          <p:cNvPr id="12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2035585" y="4046221"/>
            <a:ext cx="43827" cy="843691"/>
          </a:xfrm>
          <a:prstGeom prst="rect">
            <a:avLst/>
          </a:prstGeom>
        </p:spPr>
      </p:pic>
      <p:sp>
        <p:nvSpPr>
          <p:cNvPr id="10" name="textbox 62"/>
          <p:cNvSpPr/>
          <p:nvPr>
            <p:custDataLst>
              <p:tags r:id="rId4"/>
            </p:custDataLst>
          </p:nvPr>
        </p:nvSpPr>
        <p:spPr>
          <a:xfrm>
            <a:off x="2192655" y="4336416"/>
            <a:ext cx="1677671" cy="671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24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" eaLnBrk="0">
              <a:lnSpc>
                <a:spcPct val="82000"/>
              </a:lnSpc>
            </a:pPr>
            <a:r>
              <a:rPr lang="en-US" sz="2400" b="1" kern="0" spc="-8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2019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1936767" y="4962232"/>
            <a:ext cx="2049824" cy="5329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zh-CN" altLang="en-US" sz="20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获得体系认证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2122171" y="5392422"/>
            <a:ext cx="2248535" cy="739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取得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ISO9001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</a:p>
          <a:p>
            <a:pPr algn="l"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IATF 16949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体系认证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4583161" y="1964809"/>
            <a:ext cx="43827" cy="1810843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6010051" y="3877945"/>
            <a:ext cx="43827" cy="84369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8450947" y="1621275"/>
            <a:ext cx="43827" cy="1810843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9213625" y="4118611"/>
            <a:ext cx="43827" cy="843691"/>
          </a:xfrm>
          <a:prstGeom prst="rect">
            <a:avLst/>
          </a:prstGeom>
        </p:spPr>
      </p:pic>
      <p:sp>
        <p:nvSpPr>
          <p:cNvPr id="20" name="textbox 62"/>
          <p:cNvSpPr/>
          <p:nvPr>
            <p:custDataLst>
              <p:tags r:id="rId9"/>
            </p:custDataLst>
          </p:nvPr>
        </p:nvSpPr>
        <p:spPr>
          <a:xfrm>
            <a:off x="4757421" y="1412241"/>
            <a:ext cx="1677671" cy="671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24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" eaLnBrk="0">
              <a:lnSpc>
                <a:spcPct val="82000"/>
              </a:lnSpc>
            </a:pPr>
            <a:r>
              <a:rPr lang="en-US" sz="2400" b="1" kern="0" spc="-8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</a:p>
        </p:txBody>
      </p:sp>
      <p:sp>
        <p:nvSpPr>
          <p:cNvPr id="21" name="textbox 62"/>
          <p:cNvSpPr/>
          <p:nvPr>
            <p:custDataLst>
              <p:tags r:id="rId10"/>
            </p:custDataLst>
          </p:nvPr>
        </p:nvSpPr>
        <p:spPr>
          <a:xfrm>
            <a:off x="6127115" y="4119881"/>
            <a:ext cx="1677671" cy="671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24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" eaLnBrk="0">
              <a:lnSpc>
                <a:spcPct val="82000"/>
              </a:lnSpc>
            </a:pPr>
            <a:r>
              <a:rPr lang="en-US" sz="2400" b="1" kern="0" spc="-8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</a:p>
        </p:txBody>
      </p:sp>
      <p:sp>
        <p:nvSpPr>
          <p:cNvPr id="22" name="textbox 62"/>
          <p:cNvSpPr/>
          <p:nvPr>
            <p:custDataLst>
              <p:tags r:id="rId11"/>
            </p:custDataLst>
          </p:nvPr>
        </p:nvSpPr>
        <p:spPr>
          <a:xfrm>
            <a:off x="8544561" y="1293496"/>
            <a:ext cx="1677671" cy="671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24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" eaLnBrk="0">
              <a:lnSpc>
                <a:spcPct val="82000"/>
              </a:lnSpc>
            </a:pPr>
            <a:r>
              <a:rPr lang="en-US" sz="2400" b="1" kern="0" spc="-8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</a:p>
        </p:txBody>
      </p:sp>
      <p:sp>
        <p:nvSpPr>
          <p:cNvPr id="27" name="textbox 62"/>
          <p:cNvSpPr/>
          <p:nvPr>
            <p:custDataLst>
              <p:tags r:id="rId12"/>
            </p:custDataLst>
          </p:nvPr>
        </p:nvSpPr>
        <p:spPr>
          <a:xfrm>
            <a:off x="9365615" y="4436111"/>
            <a:ext cx="1677671" cy="671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2400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0005" eaLnBrk="0">
              <a:lnSpc>
                <a:spcPct val="82000"/>
              </a:lnSpc>
            </a:pPr>
            <a:r>
              <a:rPr lang="en-US" sz="2400" b="1" kern="0" spc="-80" dirty="0">
                <a:solidFill>
                  <a:srgbClr val="22587E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4627245" y="2008506"/>
            <a:ext cx="2306320" cy="5327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zh-CN" altLang="en-US" sz="19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阿里国际业务上线</a:t>
            </a:r>
          </a:p>
        </p:txBody>
      </p:sp>
      <p:sp>
        <p:nvSpPr>
          <p:cNvPr id="29" name="文本框 28"/>
          <p:cNvSpPr txBox="1"/>
          <p:nvPr>
            <p:custDataLst>
              <p:tags r:id="rId14"/>
            </p:custDataLst>
          </p:nvPr>
        </p:nvSpPr>
        <p:spPr>
          <a:xfrm>
            <a:off x="4757420" y="2419351"/>
            <a:ext cx="2549525" cy="10204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独立运营国际业务，树立自主品牌形象，将优质产品同步输送海外市场</a:t>
            </a: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6054091" y="5233670"/>
            <a:ext cx="2184400" cy="107315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业务升级，投入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平方米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万级洁净车间与独立实验室</a:t>
            </a:r>
          </a:p>
        </p:txBody>
      </p: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5800107" y="4797132"/>
            <a:ext cx="2049824" cy="5329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zh-CN" altLang="en-US" sz="20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搬迁新厂区</a:t>
            </a:r>
          </a:p>
        </p:txBody>
      </p:sp>
      <p:sp>
        <p:nvSpPr>
          <p:cNvPr id="32" name="文本框 31"/>
          <p:cNvSpPr txBox="1"/>
          <p:nvPr>
            <p:custDataLst>
              <p:tags r:id="rId17"/>
            </p:custDataLst>
          </p:nvPr>
        </p:nvSpPr>
        <p:spPr>
          <a:xfrm>
            <a:off x="8326755" y="1964691"/>
            <a:ext cx="2716531" cy="5327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zh-CN" altLang="en-US" sz="19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投入自动化生产设备</a:t>
            </a:r>
          </a:p>
        </p:txBody>
      </p:sp>
      <p:sp>
        <p:nvSpPr>
          <p:cNvPr id="33" name="文本框 32"/>
          <p:cNvSpPr txBox="1"/>
          <p:nvPr>
            <p:custDataLst>
              <p:tags r:id="rId18"/>
            </p:custDataLst>
          </p:nvPr>
        </p:nvSpPr>
        <p:spPr>
          <a:xfrm>
            <a:off x="8544560" y="2359660"/>
            <a:ext cx="3148331" cy="10204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扩大产能，投入集中供料系统、更新替换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台自动收卷机、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台自动放管机等行业先进设备</a:t>
            </a:r>
          </a:p>
        </p:txBody>
      </p:sp>
      <p:sp>
        <p:nvSpPr>
          <p:cNvPr id="34" name="文本框 33"/>
          <p:cNvSpPr txBox="1"/>
          <p:nvPr>
            <p:custDataLst>
              <p:tags r:id="rId19"/>
            </p:custDataLst>
          </p:nvPr>
        </p:nvSpPr>
        <p:spPr>
          <a:xfrm>
            <a:off x="8616949" y="5107306"/>
            <a:ext cx="2716531" cy="5327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ctr"/>
            <a:r>
              <a:rPr lang="zh-CN" altLang="en-US" sz="1900" b="1" dirty="0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产业链升级</a:t>
            </a:r>
            <a:endParaRPr lang="zh-CN" altLang="en-US" sz="1900" b="1" dirty="0">
              <a:solidFill>
                <a:srgbClr val="22587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20"/>
            </p:custDataLst>
          </p:nvPr>
        </p:nvSpPr>
        <p:spPr>
          <a:xfrm>
            <a:off x="9314180" y="5495291"/>
            <a:ext cx="2575560" cy="12528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2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实现信息化管理，上线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ERP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管理系统，整合业务环节，提升生产力与客户满意度</a:t>
            </a:r>
          </a:p>
        </p:txBody>
      </p:sp>
      <p:sp>
        <p:nvSpPr>
          <p:cNvPr id="36" name="textbox 26"/>
          <p:cNvSpPr/>
          <p:nvPr/>
        </p:nvSpPr>
        <p:spPr>
          <a:xfrm>
            <a:off x="414050" y="2991732"/>
            <a:ext cx="2284479" cy="173029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6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10845" eaLnBrk="0">
              <a:lnSpc>
                <a:spcPct val="87000"/>
              </a:lnSpc>
            </a:pPr>
            <a:r>
              <a:rPr sz="134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创业探索期</a:t>
            </a:r>
            <a:endParaRPr lang="en-US" altLang="en-US" sz="134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textbox 26"/>
          <p:cNvSpPr/>
          <p:nvPr/>
        </p:nvSpPr>
        <p:spPr>
          <a:xfrm>
            <a:off x="4441854" y="2991732"/>
            <a:ext cx="2284479" cy="173029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6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10845" eaLnBrk="0">
              <a:lnSpc>
                <a:spcPct val="87000"/>
              </a:lnSpc>
            </a:pPr>
            <a:r>
              <a:rPr sz="134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创业</a:t>
            </a:r>
            <a:r>
              <a:rPr lang="zh-CN" altLang="en-US" sz="134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发展期</a:t>
            </a:r>
          </a:p>
        </p:txBody>
      </p:sp>
      <p:sp>
        <p:nvSpPr>
          <p:cNvPr id="38" name="textbox 26"/>
          <p:cNvSpPr/>
          <p:nvPr/>
        </p:nvSpPr>
        <p:spPr>
          <a:xfrm>
            <a:off x="8386474" y="2991732"/>
            <a:ext cx="2284479" cy="1730293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114000"/>
              </a:lnSpc>
            </a:pPr>
            <a:endParaRPr lang="en-US" altLang="en-US" sz="70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ct val="6000"/>
              </a:lnSpc>
            </a:pPr>
            <a:endParaRPr lang="en-US" altLang="en-US" sz="135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10845" eaLnBrk="0">
              <a:lnSpc>
                <a:spcPct val="87000"/>
              </a:lnSpc>
            </a:pPr>
            <a:r>
              <a:rPr lang="zh-CN" altLang="en-US" sz="1340" kern="0" dirty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国际发展期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platzhalter 3"/>
          <p:cNvSpPr txBox="1"/>
          <p:nvPr/>
        </p:nvSpPr>
        <p:spPr bwMode="auto">
          <a:xfrm>
            <a:off x="-526420" y="150495"/>
            <a:ext cx="2917928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1.3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体 系 认 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pic>
        <p:nvPicPr>
          <p:cNvPr id="142" name="图片 141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6" y="915671"/>
            <a:ext cx="3909060" cy="5832475"/>
          </a:xfrm>
          <a:prstGeom prst="rect">
            <a:avLst/>
          </a:prstGeom>
          <a:ln w="6350">
            <a:solidFill>
              <a:srgbClr val="22587E">
                <a:alpha val="25000"/>
              </a:srgbClr>
            </a:solidFill>
          </a:ln>
          <a:effectLst>
            <a:outerShdw blurRad="342900" dist="190500" dir="2700000" algn="tl" rotWithShape="0">
              <a:prstClr val="black">
                <a:alpha val="9000"/>
              </a:prstClr>
            </a:outerShdw>
          </a:effectLst>
        </p:spPr>
      </p:pic>
      <p:pic>
        <p:nvPicPr>
          <p:cNvPr id="148" name="图片 147" descr="质量管理体系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26" y="1187451"/>
            <a:ext cx="3208655" cy="5211445"/>
          </a:xfrm>
          <a:prstGeom prst="rect">
            <a:avLst/>
          </a:prstGeom>
        </p:spPr>
      </p:pic>
      <p:pic>
        <p:nvPicPr>
          <p:cNvPr id="150" name="图片 149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635" y="915036"/>
            <a:ext cx="3746500" cy="5832475"/>
          </a:xfrm>
          <a:prstGeom prst="rect">
            <a:avLst/>
          </a:prstGeom>
          <a:ln w="6350">
            <a:solidFill>
              <a:srgbClr val="22587E">
                <a:alpha val="25000"/>
              </a:srgbClr>
            </a:solidFill>
          </a:ln>
          <a:effectLst>
            <a:outerShdw blurRad="342900" dist="190500" dir="2700000" algn="tl" rotWithShape="0">
              <a:prstClr val="black">
                <a:alpha val="9000"/>
              </a:prstClr>
            </a:outerShdw>
          </a:effectLst>
        </p:spPr>
      </p:pic>
      <p:pic>
        <p:nvPicPr>
          <p:cNvPr id="151" name="图片 150" descr="未标题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706" y="915671"/>
            <a:ext cx="3682365" cy="5832475"/>
          </a:xfrm>
          <a:prstGeom prst="rect">
            <a:avLst/>
          </a:prstGeom>
          <a:ln w="6350">
            <a:solidFill>
              <a:srgbClr val="22587E">
                <a:alpha val="25000"/>
              </a:srgbClr>
            </a:solidFill>
          </a:ln>
          <a:effectLst>
            <a:outerShdw blurRad="342900" dist="190500" dir="2700000" algn="tl" rotWithShape="0">
              <a:prstClr val="black">
                <a:alpha val="9000"/>
              </a:prstClr>
            </a:outerShdw>
          </a:effectLst>
        </p:spPr>
      </p:pic>
      <p:pic>
        <p:nvPicPr>
          <p:cNvPr id="152" name="图片 151" descr="环境管理体系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851" y="1187451"/>
            <a:ext cx="3053715" cy="5196840"/>
          </a:xfrm>
          <a:prstGeom prst="rect">
            <a:avLst/>
          </a:prstGeom>
        </p:spPr>
      </p:pic>
      <p:pic>
        <p:nvPicPr>
          <p:cNvPr id="153" name="图片 152" descr="职业健康安全管理体系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235" y="1240155"/>
            <a:ext cx="3048000" cy="51854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61" y="899160"/>
            <a:ext cx="4466591" cy="5851525"/>
          </a:xfrm>
          <a:prstGeom prst="rect">
            <a:avLst/>
          </a:prstGeom>
          <a:ln w="6350">
            <a:solidFill>
              <a:srgbClr val="22587E">
                <a:alpha val="25000"/>
              </a:srgbClr>
            </a:solidFill>
          </a:ln>
          <a:effectLst>
            <a:outerShdw blurRad="342900" dist="190500" dir="2700000" algn="tl" rotWithShape="0">
              <a:prstClr val="black">
                <a:alpha val="9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platzhalter 3"/>
          <p:cNvSpPr txBox="1"/>
          <p:nvPr/>
        </p:nvSpPr>
        <p:spPr bwMode="auto">
          <a:xfrm>
            <a:off x="-526421" y="150495"/>
            <a:ext cx="2931995" cy="764696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1.4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体 系 认 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pic>
        <p:nvPicPr>
          <p:cNvPr id="60" name="图片 59" descr="微信图片_202504251422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189" y="1239520"/>
            <a:ext cx="3656331" cy="5170171"/>
          </a:xfrm>
          <a:prstGeom prst="rect">
            <a:avLst/>
          </a:prstGeom>
        </p:spPr>
      </p:pic>
      <p:pic>
        <p:nvPicPr>
          <p:cNvPr id="61" name="图片 60" descr="未标题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995" y="899160"/>
            <a:ext cx="4466591" cy="5851525"/>
          </a:xfrm>
          <a:prstGeom prst="rect">
            <a:avLst/>
          </a:prstGeom>
          <a:ln w="6350">
            <a:solidFill>
              <a:srgbClr val="22587E">
                <a:alpha val="25000"/>
              </a:srgbClr>
            </a:solidFill>
          </a:ln>
          <a:effectLst>
            <a:outerShdw blurRad="342900" dist="190500" dir="2700000" algn="tl" rotWithShape="0">
              <a:prstClr val="black">
                <a:alpha val="9000"/>
              </a:prstClr>
            </a:outerShdw>
          </a:effectLst>
        </p:spPr>
      </p:pic>
      <p:pic>
        <p:nvPicPr>
          <p:cNvPr id="63" name="图片 62" descr="医疗器械管理体系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835" y="1209040"/>
            <a:ext cx="3724911" cy="5200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 descr="2024年万华介绍第一章-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417" y="1927861"/>
            <a:ext cx="3324225" cy="11245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platzhalter 3"/>
          <p:cNvSpPr txBox="1"/>
          <p:nvPr/>
        </p:nvSpPr>
        <p:spPr bwMode="auto">
          <a:xfrm>
            <a:off x="97155" y="151131"/>
            <a:ext cx="3588580" cy="764540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1.5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销 售 额 增 长 趋 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graphicFrame>
        <p:nvGraphicFramePr>
          <p:cNvPr id="3" name="图表 2"/>
          <p:cNvGraphicFramePr/>
          <p:nvPr/>
        </p:nvGraphicFramePr>
        <p:xfrm>
          <a:off x="835660" y="1569086"/>
          <a:ext cx="7506971" cy="454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26" name="picture 1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">
            <a:off x="1802186" y="1150369"/>
            <a:ext cx="4806021" cy="2288091"/>
          </a:xfrm>
          <a:prstGeom prst="rect">
            <a:avLst/>
          </a:prstGeom>
        </p:spPr>
      </p:pic>
      <p:sp>
        <p:nvSpPr>
          <p:cNvPr id="74" name="path"/>
          <p:cNvSpPr/>
          <p:nvPr>
            <p:custDataLst>
              <p:tags r:id="rId2"/>
            </p:custDataLst>
          </p:nvPr>
        </p:nvSpPr>
        <p:spPr>
          <a:xfrm>
            <a:off x="8872676" y="2211087"/>
            <a:ext cx="341779" cy="341768"/>
          </a:xfrm>
          <a:custGeom>
            <a:avLst/>
            <a:gdLst/>
            <a:ahLst/>
            <a:cxnLst/>
            <a:rect l="0" t="0" r="0" b="0"/>
            <a:pathLst>
              <a:path w="762" h="762">
                <a:moveTo>
                  <a:pt x="752" y="381"/>
                </a:moveTo>
                <a:cubicBezTo>
                  <a:pt x="752" y="586"/>
                  <a:pt x="586" y="752"/>
                  <a:pt x="381" y="752"/>
                </a:cubicBezTo>
                <a:cubicBezTo>
                  <a:pt x="176" y="752"/>
                  <a:pt x="10" y="586"/>
                  <a:pt x="10" y="381"/>
                </a:cubicBezTo>
                <a:cubicBezTo>
                  <a:pt x="10" y="176"/>
                  <a:pt x="176" y="10"/>
                  <a:pt x="381" y="10"/>
                </a:cubicBezTo>
                <a:cubicBezTo>
                  <a:pt x="586" y="10"/>
                  <a:pt x="752" y="176"/>
                  <a:pt x="752" y="381"/>
                </a:cubicBezTo>
                <a:moveTo>
                  <a:pt x="169" y="505"/>
                </a:moveTo>
                <a:cubicBezTo>
                  <a:pt x="186" y="542"/>
                  <a:pt x="255" y="570"/>
                  <a:pt x="336" y="570"/>
                </a:cubicBezTo>
                <a:cubicBezTo>
                  <a:pt x="347" y="570"/>
                  <a:pt x="358" y="570"/>
                  <a:pt x="370" y="569"/>
                </a:cubicBezTo>
                <a:cubicBezTo>
                  <a:pt x="382" y="581"/>
                  <a:pt x="397" y="591"/>
                  <a:pt x="412" y="600"/>
                </a:cubicBezTo>
                <a:cubicBezTo>
                  <a:pt x="388" y="606"/>
                  <a:pt x="361" y="608"/>
                  <a:pt x="336" y="608"/>
                </a:cubicBezTo>
                <a:cubicBezTo>
                  <a:pt x="242" y="608"/>
                  <a:pt x="165" y="570"/>
                  <a:pt x="165" y="524"/>
                </a:cubicBezTo>
                <a:cubicBezTo>
                  <a:pt x="165" y="517"/>
                  <a:pt x="166" y="510"/>
                  <a:pt x="169" y="505"/>
                </a:cubicBezTo>
                <a:moveTo>
                  <a:pt x="169" y="449"/>
                </a:moveTo>
                <a:cubicBezTo>
                  <a:pt x="186" y="488"/>
                  <a:pt x="255" y="515"/>
                  <a:pt x="334" y="515"/>
                </a:cubicBezTo>
                <a:cubicBezTo>
                  <a:pt x="338" y="527"/>
                  <a:pt x="345" y="540"/>
                  <a:pt x="354" y="551"/>
                </a:cubicBezTo>
                <a:lnTo>
                  <a:pt x="336" y="551"/>
                </a:lnTo>
                <a:cubicBezTo>
                  <a:pt x="242" y="551"/>
                  <a:pt x="165" y="515"/>
                  <a:pt x="165" y="468"/>
                </a:cubicBezTo>
                <a:cubicBezTo>
                  <a:pt x="165" y="462"/>
                  <a:pt x="166" y="455"/>
                  <a:pt x="169" y="449"/>
                </a:cubicBezTo>
                <a:moveTo>
                  <a:pt x="169" y="394"/>
                </a:moveTo>
                <a:cubicBezTo>
                  <a:pt x="185" y="429"/>
                  <a:pt x="249" y="458"/>
                  <a:pt x="326" y="459"/>
                </a:cubicBezTo>
                <a:lnTo>
                  <a:pt x="326" y="465"/>
                </a:lnTo>
                <a:cubicBezTo>
                  <a:pt x="327" y="475"/>
                  <a:pt x="327" y="486"/>
                  <a:pt x="330" y="496"/>
                </a:cubicBezTo>
                <a:cubicBezTo>
                  <a:pt x="237" y="495"/>
                  <a:pt x="165" y="458"/>
                  <a:pt x="165" y="412"/>
                </a:cubicBezTo>
                <a:cubicBezTo>
                  <a:pt x="165" y="407"/>
                  <a:pt x="166" y="399"/>
                  <a:pt x="169" y="394"/>
                </a:cubicBezTo>
                <a:moveTo>
                  <a:pt x="169" y="338"/>
                </a:moveTo>
                <a:cubicBezTo>
                  <a:pt x="186" y="375"/>
                  <a:pt x="255" y="404"/>
                  <a:pt x="336" y="404"/>
                </a:cubicBezTo>
                <a:lnTo>
                  <a:pt x="340" y="404"/>
                </a:lnTo>
                <a:cubicBezTo>
                  <a:pt x="334" y="415"/>
                  <a:pt x="330" y="428"/>
                  <a:pt x="328" y="441"/>
                </a:cubicBezTo>
                <a:cubicBezTo>
                  <a:pt x="237" y="439"/>
                  <a:pt x="165" y="402"/>
                  <a:pt x="165" y="357"/>
                </a:cubicBezTo>
                <a:cubicBezTo>
                  <a:pt x="165" y="351"/>
                  <a:pt x="166" y="344"/>
                  <a:pt x="169" y="338"/>
                </a:cubicBezTo>
                <a:moveTo>
                  <a:pt x="169" y="283"/>
                </a:moveTo>
                <a:cubicBezTo>
                  <a:pt x="186" y="320"/>
                  <a:pt x="255" y="348"/>
                  <a:pt x="336" y="348"/>
                </a:cubicBezTo>
                <a:cubicBezTo>
                  <a:pt x="354" y="348"/>
                  <a:pt x="371" y="347"/>
                  <a:pt x="390" y="344"/>
                </a:cubicBezTo>
                <a:cubicBezTo>
                  <a:pt x="374" y="355"/>
                  <a:pt x="360" y="370"/>
                  <a:pt x="350" y="385"/>
                </a:cubicBezTo>
                <a:lnTo>
                  <a:pt x="336" y="385"/>
                </a:lnTo>
                <a:cubicBezTo>
                  <a:pt x="242" y="385"/>
                  <a:pt x="165" y="348"/>
                  <a:pt x="165" y="301"/>
                </a:cubicBezTo>
                <a:cubicBezTo>
                  <a:pt x="165" y="296"/>
                  <a:pt x="166" y="289"/>
                  <a:pt x="169" y="283"/>
                </a:cubicBezTo>
                <a:moveTo>
                  <a:pt x="336" y="153"/>
                </a:moveTo>
                <a:cubicBezTo>
                  <a:pt x="431" y="153"/>
                  <a:pt x="506" y="192"/>
                  <a:pt x="506" y="237"/>
                </a:cubicBezTo>
                <a:cubicBezTo>
                  <a:pt x="506" y="283"/>
                  <a:pt x="429" y="321"/>
                  <a:pt x="336" y="321"/>
                </a:cubicBezTo>
                <a:cubicBezTo>
                  <a:pt x="242" y="321"/>
                  <a:pt x="165" y="283"/>
                  <a:pt x="165" y="237"/>
                </a:cubicBezTo>
                <a:cubicBezTo>
                  <a:pt x="165" y="192"/>
                  <a:pt x="242" y="153"/>
                  <a:pt x="336" y="153"/>
                </a:cubicBezTo>
                <a:moveTo>
                  <a:pt x="502" y="283"/>
                </a:moveTo>
                <a:cubicBezTo>
                  <a:pt x="505" y="289"/>
                  <a:pt x="506" y="294"/>
                  <a:pt x="506" y="301"/>
                </a:cubicBezTo>
                <a:cubicBezTo>
                  <a:pt x="506" y="308"/>
                  <a:pt x="505" y="316"/>
                  <a:pt x="502" y="321"/>
                </a:cubicBezTo>
                <a:cubicBezTo>
                  <a:pt x="492" y="318"/>
                  <a:pt x="483" y="318"/>
                  <a:pt x="473" y="318"/>
                </a:cubicBezTo>
                <a:lnTo>
                  <a:pt x="466" y="318"/>
                </a:lnTo>
                <a:cubicBezTo>
                  <a:pt x="481" y="310"/>
                  <a:pt x="493" y="298"/>
                  <a:pt x="502" y="283"/>
                </a:cubicBezTo>
                <a:moveTo>
                  <a:pt x="518" y="523"/>
                </a:moveTo>
                <a:cubicBezTo>
                  <a:pt x="513" y="530"/>
                  <a:pt x="504" y="535"/>
                  <a:pt x="493" y="537"/>
                </a:cubicBezTo>
                <a:lnTo>
                  <a:pt x="493" y="559"/>
                </a:lnTo>
                <a:lnTo>
                  <a:pt x="474" y="559"/>
                </a:lnTo>
                <a:lnTo>
                  <a:pt x="474" y="538"/>
                </a:lnTo>
                <a:cubicBezTo>
                  <a:pt x="467" y="537"/>
                  <a:pt x="460" y="535"/>
                  <a:pt x="454" y="532"/>
                </a:cubicBezTo>
                <a:cubicBezTo>
                  <a:pt x="447" y="529"/>
                  <a:pt x="441" y="526"/>
                  <a:pt x="435" y="521"/>
                </a:cubicBezTo>
                <a:lnTo>
                  <a:pt x="448" y="502"/>
                </a:lnTo>
                <a:cubicBezTo>
                  <a:pt x="453" y="506"/>
                  <a:pt x="459" y="509"/>
                  <a:pt x="464" y="511"/>
                </a:cubicBezTo>
                <a:cubicBezTo>
                  <a:pt x="469" y="514"/>
                  <a:pt x="474" y="515"/>
                  <a:pt x="480" y="515"/>
                </a:cubicBezTo>
                <a:cubicBezTo>
                  <a:pt x="487" y="515"/>
                  <a:pt x="492" y="513"/>
                  <a:pt x="495" y="511"/>
                </a:cubicBezTo>
                <a:cubicBezTo>
                  <a:pt x="498" y="508"/>
                  <a:pt x="500" y="503"/>
                  <a:pt x="500" y="498"/>
                </a:cubicBezTo>
                <a:cubicBezTo>
                  <a:pt x="500" y="493"/>
                  <a:pt x="498" y="490"/>
                  <a:pt x="495" y="487"/>
                </a:cubicBezTo>
                <a:cubicBezTo>
                  <a:pt x="492" y="484"/>
                  <a:pt x="489" y="481"/>
                  <a:pt x="484" y="479"/>
                </a:cubicBezTo>
                <a:cubicBezTo>
                  <a:pt x="480" y="476"/>
                  <a:pt x="475" y="474"/>
                  <a:pt x="470" y="471"/>
                </a:cubicBezTo>
                <a:cubicBezTo>
                  <a:pt x="465" y="469"/>
                  <a:pt x="461" y="466"/>
                  <a:pt x="456" y="462"/>
                </a:cubicBezTo>
                <a:cubicBezTo>
                  <a:pt x="452" y="459"/>
                  <a:pt x="448" y="455"/>
                  <a:pt x="445" y="451"/>
                </a:cubicBezTo>
                <a:cubicBezTo>
                  <a:pt x="442" y="446"/>
                  <a:pt x="441" y="440"/>
                  <a:pt x="441" y="434"/>
                </a:cubicBezTo>
                <a:cubicBezTo>
                  <a:pt x="441" y="423"/>
                  <a:pt x="444" y="414"/>
                  <a:pt x="450" y="407"/>
                </a:cubicBezTo>
                <a:cubicBezTo>
                  <a:pt x="456" y="400"/>
                  <a:pt x="464" y="396"/>
                  <a:pt x="474" y="394"/>
                </a:cubicBezTo>
                <a:lnTo>
                  <a:pt x="474" y="372"/>
                </a:lnTo>
                <a:lnTo>
                  <a:pt x="493" y="372"/>
                </a:lnTo>
                <a:lnTo>
                  <a:pt x="493" y="394"/>
                </a:lnTo>
                <a:cubicBezTo>
                  <a:pt x="500" y="395"/>
                  <a:pt x="506" y="397"/>
                  <a:pt x="511" y="400"/>
                </a:cubicBezTo>
                <a:cubicBezTo>
                  <a:pt x="516" y="403"/>
                  <a:pt x="521" y="407"/>
                  <a:pt x="525" y="411"/>
                </a:cubicBezTo>
                <a:lnTo>
                  <a:pt x="511" y="428"/>
                </a:lnTo>
                <a:cubicBezTo>
                  <a:pt x="507" y="424"/>
                  <a:pt x="503" y="421"/>
                  <a:pt x="499" y="419"/>
                </a:cubicBezTo>
                <a:cubicBezTo>
                  <a:pt x="495" y="417"/>
                  <a:pt x="491" y="416"/>
                  <a:pt x="486" y="416"/>
                </a:cubicBezTo>
                <a:cubicBezTo>
                  <a:pt x="480" y="416"/>
                  <a:pt x="476" y="417"/>
                  <a:pt x="473" y="420"/>
                </a:cubicBezTo>
                <a:cubicBezTo>
                  <a:pt x="470" y="423"/>
                  <a:pt x="468" y="427"/>
                  <a:pt x="468" y="432"/>
                </a:cubicBezTo>
                <a:cubicBezTo>
                  <a:pt x="468" y="436"/>
                  <a:pt x="470" y="440"/>
                  <a:pt x="473" y="442"/>
                </a:cubicBezTo>
                <a:cubicBezTo>
                  <a:pt x="475" y="445"/>
                  <a:pt x="479" y="448"/>
                  <a:pt x="483" y="450"/>
                </a:cubicBezTo>
                <a:cubicBezTo>
                  <a:pt x="488" y="452"/>
                  <a:pt x="493" y="454"/>
                  <a:pt x="498" y="457"/>
                </a:cubicBezTo>
                <a:cubicBezTo>
                  <a:pt x="503" y="459"/>
                  <a:pt x="507" y="462"/>
                  <a:pt x="512" y="465"/>
                </a:cubicBezTo>
                <a:cubicBezTo>
                  <a:pt x="516" y="469"/>
                  <a:pt x="520" y="473"/>
                  <a:pt x="523" y="478"/>
                </a:cubicBezTo>
                <a:cubicBezTo>
                  <a:pt x="526" y="483"/>
                  <a:pt x="527" y="489"/>
                  <a:pt x="527" y="496"/>
                </a:cubicBezTo>
                <a:cubicBezTo>
                  <a:pt x="527" y="506"/>
                  <a:pt x="524" y="515"/>
                  <a:pt x="518" y="523"/>
                </a:cubicBezTo>
                <a:moveTo>
                  <a:pt x="480" y="327"/>
                </a:moveTo>
                <a:cubicBezTo>
                  <a:pt x="404" y="327"/>
                  <a:pt x="343" y="389"/>
                  <a:pt x="343" y="466"/>
                </a:cubicBezTo>
                <a:cubicBezTo>
                  <a:pt x="343" y="543"/>
                  <a:pt x="405" y="604"/>
                  <a:pt x="482" y="604"/>
                </a:cubicBezTo>
                <a:cubicBezTo>
                  <a:pt x="559" y="604"/>
                  <a:pt x="620" y="542"/>
                  <a:pt x="620" y="466"/>
                </a:cubicBezTo>
                <a:cubicBezTo>
                  <a:pt x="620" y="388"/>
                  <a:pt x="557" y="327"/>
                  <a:pt x="480" y="327"/>
                </a:cubicBezTo>
              </a:path>
            </a:pathLst>
          </a:custGeom>
          <a:noFill/>
          <a:ln w="12700" cap="flat">
            <a:solidFill>
              <a:srgbClr val="FFFFFF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 sz="12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 descr="2024年万华介绍第一章-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415" y="3300731"/>
            <a:ext cx="3359151" cy="1116965"/>
          </a:xfrm>
          <a:prstGeom prst="rect">
            <a:avLst/>
          </a:prstGeom>
        </p:spPr>
      </p:pic>
      <p:pic>
        <p:nvPicPr>
          <p:cNvPr id="81" name="图片 80" descr="2024年万华介绍第一章-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797" y="3578926"/>
            <a:ext cx="337815" cy="334005"/>
          </a:xfrm>
          <a:prstGeom prst="rect">
            <a:avLst/>
          </a:prstGeom>
        </p:spPr>
      </p:pic>
      <p:pic>
        <p:nvPicPr>
          <p:cNvPr id="12" name="图片 11" descr="2024年万华介绍第一章-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897" y="4666616"/>
            <a:ext cx="3329305" cy="1132205"/>
          </a:xfrm>
          <a:prstGeom prst="rect">
            <a:avLst/>
          </a:prstGeom>
        </p:spPr>
      </p:pic>
      <p:grpSp>
        <p:nvGrpSpPr>
          <p:cNvPr id="75" name="组合 74"/>
          <p:cNvGrpSpPr/>
          <p:nvPr/>
        </p:nvGrpSpPr>
        <p:grpSpPr>
          <a:xfrm>
            <a:off x="8868801" y="4972073"/>
            <a:ext cx="341393" cy="341393"/>
            <a:chOff x="21629" y="9297"/>
            <a:chExt cx="762" cy="762"/>
          </a:xfrm>
        </p:grpSpPr>
        <p:pic>
          <p:nvPicPr>
            <p:cNvPr id="76" name="picture 14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29" y="9297"/>
              <a:ext cx="763" cy="763"/>
            </a:xfrm>
            <a:prstGeom prst="rect">
              <a:avLst/>
            </a:prstGeom>
          </p:spPr>
        </p:pic>
        <p:sp>
          <p:nvSpPr>
            <p:cNvPr id="77" name="textbox 218"/>
            <p:cNvSpPr/>
            <p:nvPr>
              <p:custDataLst>
                <p:tags r:id="rId10"/>
              </p:custDataLst>
            </p:nvPr>
          </p:nvSpPr>
          <p:spPr>
            <a:xfrm>
              <a:off x="21841" y="9558"/>
              <a:ext cx="328" cy="3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lang="en-US" altLang="en-US" sz="1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700" eaLnBrk="0">
                <a:lnSpc>
                  <a:spcPct val="86000"/>
                </a:lnSpc>
              </a:pPr>
              <a:r>
                <a:rPr sz="915" kern="0" spc="-20" dirty="0">
                  <a:solidFill>
                    <a:srgbClr val="009C97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armonyOS Sans SC Light" panose="00000400000000000000" charset="-122"/>
                </a:rPr>
                <a:t>50</a:t>
              </a:r>
              <a:endParaRPr lang="en-US" altLang="en-US" sz="91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textbox 170"/>
          <p:cNvSpPr/>
          <p:nvPr>
            <p:custDataLst>
              <p:tags r:id="rId6"/>
            </p:custDataLst>
          </p:nvPr>
        </p:nvSpPr>
        <p:spPr>
          <a:xfrm>
            <a:off x="9561831" y="1936115"/>
            <a:ext cx="1910715" cy="810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9000"/>
              </a:lnSpc>
            </a:pP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" eaLnBrk="0">
              <a:lnSpc>
                <a:spcPct val="92000"/>
              </a:lnSpc>
              <a:spcBef>
                <a:spcPts val="44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随着国际业务订单逐渐增长，拥有稳定外贸订单，销售额达到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万。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" eaLnBrk="0">
              <a:lnSpc>
                <a:spcPct val="92000"/>
              </a:lnSpc>
              <a:spcBef>
                <a:spcPts val="440"/>
              </a:spcBef>
            </a:pP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170"/>
          <p:cNvSpPr/>
          <p:nvPr>
            <p:custDataLst>
              <p:tags r:id="rId7"/>
            </p:custDataLst>
          </p:nvPr>
        </p:nvSpPr>
        <p:spPr>
          <a:xfrm>
            <a:off x="9639935" y="3385821"/>
            <a:ext cx="2161540" cy="810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9000"/>
              </a:lnSpc>
            </a:pP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国际知名品牌代工业务不断增长，销售额达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万，同比增长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25%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textbox 170"/>
          <p:cNvSpPr/>
          <p:nvPr>
            <p:custDataLst>
              <p:tags r:id="rId8"/>
            </p:custDataLst>
          </p:nvPr>
        </p:nvSpPr>
        <p:spPr>
          <a:xfrm>
            <a:off x="9561831" y="4665981"/>
            <a:ext cx="2239645" cy="8102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/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随着行业范围的拓展，汽车行业客户的不断增加，销售额达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6500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万，同比增长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endParaRPr lang="en-US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0"/>
          <p:cNvSpPr/>
          <p:nvPr/>
        </p:nvSpPr>
        <p:spPr bwMode="auto">
          <a:xfrm>
            <a:off x="1330961" y="4996180"/>
            <a:ext cx="1186180" cy="390525"/>
          </a:xfrm>
          <a:custGeom>
            <a:avLst/>
            <a:gdLst>
              <a:gd name="T0" fmla="*/ 674 w 674"/>
              <a:gd name="T1" fmla="*/ 0 h 254"/>
              <a:gd name="T2" fmla="*/ 420 w 674"/>
              <a:gd name="T3" fmla="*/ 254 h 254"/>
              <a:gd name="T4" fmla="*/ 0 w 67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4">
                <a:moveTo>
                  <a:pt x="674" y="0"/>
                </a:moveTo>
                <a:lnTo>
                  <a:pt x="420" y="254"/>
                </a:lnTo>
                <a:lnTo>
                  <a:pt x="0" y="254"/>
                </a:lnTo>
              </a:path>
            </a:pathLst>
          </a:custGeom>
          <a:noFill/>
          <a:ln w="12700" cap="flat" cmpd="sng">
            <a:solidFill>
              <a:schemeClr val="accent1">
                <a:shade val="5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3" name="Freeform 31"/>
          <p:cNvSpPr/>
          <p:nvPr/>
        </p:nvSpPr>
        <p:spPr bwMode="auto">
          <a:xfrm>
            <a:off x="4062095" y="4862831"/>
            <a:ext cx="859791" cy="381635"/>
          </a:xfrm>
          <a:custGeom>
            <a:avLst/>
            <a:gdLst>
              <a:gd name="T0" fmla="*/ 0 w 674"/>
              <a:gd name="T1" fmla="*/ 0 h 254"/>
              <a:gd name="T2" fmla="*/ 254 w 674"/>
              <a:gd name="T3" fmla="*/ 254 h 254"/>
              <a:gd name="T4" fmla="*/ 674 w 67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4">
                <a:moveTo>
                  <a:pt x="0" y="0"/>
                </a:moveTo>
                <a:lnTo>
                  <a:pt x="254" y="254"/>
                </a:lnTo>
                <a:lnTo>
                  <a:pt x="674" y="254"/>
                </a:lnTo>
              </a:path>
            </a:pathLst>
          </a:custGeom>
          <a:noFill/>
          <a:ln w="12700" cap="flat" cmpd="sng">
            <a:solidFill>
              <a:schemeClr val="accent1">
                <a:shade val="5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Freeform 29"/>
          <p:cNvSpPr/>
          <p:nvPr/>
        </p:nvSpPr>
        <p:spPr bwMode="auto">
          <a:xfrm>
            <a:off x="4062095" y="2952117"/>
            <a:ext cx="995680" cy="277495"/>
          </a:xfrm>
          <a:custGeom>
            <a:avLst/>
            <a:gdLst>
              <a:gd name="T0" fmla="*/ 0 w 674"/>
              <a:gd name="T1" fmla="*/ 256 h 256"/>
              <a:gd name="T2" fmla="*/ 254 w 674"/>
              <a:gd name="T3" fmla="*/ 0 h 256"/>
              <a:gd name="T4" fmla="*/ 674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0" y="256"/>
                </a:moveTo>
                <a:lnTo>
                  <a:pt x="254" y="0"/>
                </a:lnTo>
                <a:lnTo>
                  <a:pt x="674" y="0"/>
                </a:lnTo>
              </a:path>
            </a:pathLst>
          </a:custGeom>
          <a:noFill/>
          <a:ln w="12700" cap="flat" cmpd="sng">
            <a:solidFill>
              <a:schemeClr val="accent1">
                <a:shade val="5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Freeform 28"/>
          <p:cNvSpPr/>
          <p:nvPr/>
        </p:nvSpPr>
        <p:spPr bwMode="auto">
          <a:xfrm>
            <a:off x="1039495" y="2773680"/>
            <a:ext cx="1205231" cy="364491"/>
          </a:xfrm>
          <a:custGeom>
            <a:avLst/>
            <a:gdLst>
              <a:gd name="T0" fmla="*/ 674 w 674"/>
              <a:gd name="T1" fmla="*/ 256 h 256"/>
              <a:gd name="T2" fmla="*/ 420 w 674"/>
              <a:gd name="T3" fmla="*/ 0 h 256"/>
              <a:gd name="T4" fmla="*/ 0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674" y="256"/>
                </a:moveTo>
                <a:lnTo>
                  <a:pt x="420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accent1">
                <a:shade val="5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Freeform 29"/>
          <p:cNvSpPr/>
          <p:nvPr/>
        </p:nvSpPr>
        <p:spPr bwMode="auto">
          <a:xfrm flipH="1">
            <a:off x="2244725" y="2061212"/>
            <a:ext cx="511811" cy="733425"/>
          </a:xfrm>
          <a:custGeom>
            <a:avLst/>
            <a:gdLst>
              <a:gd name="T0" fmla="*/ 0 w 674"/>
              <a:gd name="T1" fmla="*/ 256 h 256"/>
              <a:gd name="T2" fmla="*/ 254 w 674"/>
              <a:gd name="T3" fmla="*/ 0 h 256"/>
              <a:gd name="T4" fmla="*/ 674 w 674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4" h="256">
                <a:moveTo>
                  <a:pt x="0" y="256"/>
                </a:moveTo>
                <a:lnTo>
                  <a:pt x="254" y="0"/>
                </a:lnTo>
                <a:lnTo>
                  <a:pt x="674" y="0"/>
                </a:lnTo>
              </a:path>
            </a:pathLst>
          </a:custGeom>
          <a:noFill/>
          <a:ln w="12700" cap="flat" cmpd="sng">
            <a:solidFill>
              <a:schemeClr val="accent1">
                <a:shade val="50000"/>
              </a:schemeClr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/>
          <a:lstStyle/>
          <a:p>
            <a:pPr defTabSz="685800">
              <a:defRPr/>
            </a:pPr>
            <a:endParaRPr lang="en-US" sz="1350" kern="0">
              <a:solidFill>
                <a:prstClr val="black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51131"/>
            <a:ext cx="12192000" cy="63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Textplatzhalter 3"/>
          <p:cNvSpPr txBox="1"/>
          <p:nvPr/>
        </p:nvSpPr>
        <p:spPr bwMode="auto">
          <a:xfrm>
            <a:off x="92076" y="151131"/>
            <a:ext cx="2425065" cy="764540"/>
          </a:xfrm>
          <a:prstGeom prst="rect">
            <a:avLst/>
          </a:prstGeom>
          <a:noFill/>
          <a:ln>
            <a:noFill/>
          </a:ln>
        </p:spPr>
        <p:txBody>
          <a:bodyPr lIns="12799" tIns="0" rIns="0" bIns="0" anchor="ctr"/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charset="-128"/>
              </a:defRPr>
            </a:lvl9pPr>
          </a:lstStyle>
          <a:p>
            <a:pPr algn="r" defTabSz="1083945" eaLnBrk="1" hangingPunct="1">
              <a:lnSpc>
                <a:spcPct val="80000"/>
              </a:lnSpc>
              <a:spcAft>
                <a:spcPts val="1185"/>
              </a:spcAft>
            </a:pPr>
            <a:r>
              <a:rPr lang="en-US" altLang="zh-CN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1.6</a:t>
            </a:r>
            <a:r>
              <a:rPr lang="zh-CN" altLang="en-US" sz="2400" b="1" noProof="1">
                <a:solidFill>
                  <a:srgbClr val="2258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行 业 占 比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313057" y="998222"/>
          <a:ext cx="5514975" cy="535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33"/>
          <a:stretch>
            <a:fillRect/>
          </a:stretch>
        </p:blipFill>
        <p:spPr>
          <a:xfrm>
            <a:off x="10752456" y="150495"/>
            <a:ext cx="1630045" cy="636271"/>
          </a:xfrm>
          <a:prstGeom prst="flowChartTerminator">
            <a:avLst/>
          </a:prstGeom>
        </p:spPr>
      </p:pic>
      <p:sp>
        <p:nvSpPr>
          <p:cNvPr id="15" name="矩形: 圆角 29"/>
          <p:cNvSpPr/>
          <p:nvPr>
            <p:custDataLst>
              <p:tags r:id="rId1"/>
            </p:custDataLst>
          </p:nvPr>
        </p:nvSpPr>
        <p:spPr>
          <a:xfrm>
            <a:off x="6023611" y="1500506"/>
            <a:ext cx="2499360" cy="1328420"/>
          </a:xfrm>
          <a:prstGeom prst="roundRect">
            <a:avLst>
              <a:gd name="adj" fmla="val 6098"/>
            </a:avLst>
          </a:prstGeom>
          <a:noFill/>
          <a:ln w="12700" cap="flat" cmpd="sng" algn="ctr">
            <a:solidFill>
              <a:srgbClr val="376FFF">
                <a:alpha val="40000"/>
              </a:srgbClr>
            </a:solidFill>
            <a:prstDash val="solid"/>
            <a:miter lim="800000"/>
          </a:ln>
          <a:effectLst/>
        </p:spPr>
        <p:txBody>
          <a:bodyPr vertOverflow="overflow" horzOverflow="overflow" vert="horz" wrap="square" lIns="485952" tIns="431800" rIns="485951" bIns="21590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50000"/>
              </a:lnSpc>
            </a:pP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工业自动化占比最高（30%），智能制造或产业升级需求旺盛。</a:t>
            </a:r>
            <a:endParaRPr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4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标题"/>
          <p:cNvSpPr/>
          <p:nvPr>
            <p:custDataLst>
              <p:tags r:id="rId2"/>
            </p:custDataLst>
          </p:nvPr>
        </p:nvSpPr>
        <p:spPr>
          <a:xfrm>
            <a:off x="6297260" y="1112045"/>
            <a:ext cx="1951696" cy="431243"/>
          </a:xfrm>
          <a:prstGeom prst="roundRect">
            <a:avLst>
              <a:gd name="adj" fmla="val 50000"/>
            </a:avLst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主导行业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: 圆角 32"/>
          <p:cNvSpPr/>
          <p:nvPr>
            <p:custDataLst>
              <p:tags r:id="rId3"/>
            </p:custDataLst>
          </p:nvPr>
        </p:nvSpPr>
        <p:spPr>
          <a:xfrm>
            <a:off x="8881110" y="1500506"/>
            <a:ext cx="3034031" cy="1328420"/>
          </a:xfrm>
          <a:prstGeom prst="roundRect">
            <a:avLst>
              <a:gd name="adj" fmla="val 6098"/>
            </a:avLst>
          </a:prstGeom>
          <a:noFill/>
          <a:ln w="12700" cap="flat" cmpd="sng" algn="ctr">
            <a:solidFill>
              <a:srgbClr val="376FFF">
                <a:alpha val="40000"/>
              </a:srgbClr>
            </a:solidFill>
            <a:prstDash val="solid"/>
            <a:miter lim="800000"/>
          </a:ln>
          <a:effectLst/>
        </p:spPr>
        <p:txBody>
          <a:bodyPr vertOverflow="overflow" horzOverflow="overflow" vert="horz" wrap="square" lIns="485952" tIns="431800" rIns="485951" bIns="215900" numCol="1" spcCol="0" rtlCol="0" fromWordArt="0" anchor="ctr" anchorCtr="0" forceAA="0" compatLnSpc="1">
            <a:noAutofit/>
          </a:bodyPr>
          <a:lstStyle/>
          <a:p>
            <a:pPr defTabSz="685800">
              <a:lnSpc>
                <a:spcPct val="150000"/>
              </a:lnSpc>
            </a:pP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汽车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半导体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光伏 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占比合计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45%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近几年发展迅速，客户逐渐增长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</a:pPr>
            <a:endParaRPr lang="zh-CN" altLang="zh-CN" sz="14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标题"/>
          <p:cNvSpPr/>
          <p:nvPr>
            <p:custDataLst>
              <p:tags r:id="rId4"/>
            </p:custDataLst>
          </p:nvPr>
        </p:nvSpPr>
        <p:spPr>
          <a:xfrm>
            <a:off x="9422539" y="1112045"/>
            <a:ext cx="1951696" cy="431243"/>
          </a:xfrm>
          <a:prstGeom prst="roundRect">
            <a:avLst>
              <a:gd name="adj" fmla="val 50000"/>
            </a:avLst>
          </a:prstGeom>
          <a:solidFill>
            <a:srgbClr val="17D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核心行业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8" name="标题"/>
          <p:cNvSpPr/>
          <p:nvPr>
            <p:custDataLst>
              <p:tags r:id="rId5"/>
            </p:custDataLst>
          </p:nvPr>
        </p:nvSpPr>
        <p:spPr>
          <a:xfrm>
            <a:off x="6570945" y="3725929"/>
            <a:ext cx="1951696" cy="431243"/>
          </a:xfrm>
          <a:prstGeom prst="roundRect">
            <a:avLst>
              <a:gd name="adj" fmla="val 50000"/>
            </a:avLst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潜力行业</a:t>
            </a:r>
          </a:p>
        </p:txBody>
      </p:sp>
      <p:sp>
        <p:nvSpPr>
          <p:cNvPr id="20" name="矩形: 圆角 2"/>
          <p:cNvSpPr/>
          <p:nvPr>
            <p:custDataLst>
              <p:tags r:id="rId6"/>
            </p:custDataLst>
          </p:nvPr>
        </p:nvSpPr>
        <p:spPr>
          <a:xfrm>
            <a:off x="9639300" y="4157346"/>
            <a:ext cx="2142491" cy="2004060"/>
          </a:xfrm>
          <a:prstGeom prst="roundRect">
            <a:avLst>
              <a:gd name="adj" fmla="val 6098"/>
            </a:avLst>
          </a:prstGeom>
          <a:noFill/>
          <a:ln w="12700" cap="flat" cmpd="sng" algn="ctr">
            <a:solidFill>
              <a:srgbClr val="376FFF">
                <a:alpha val="40000"/>
              </a:srgbClr>
            </a:solidFill>
            <a:prstDash val="solid"/>
            <a:miter lim="800000"/>
          </a:ln>
          <a:effectLst/>
        </p:spPr>
        <p:txBody>
          <a:bodyPr vertOverflow="overflow" horzOverflow="overflow" vert="horz" wrap="square" lIns="485952" tIns="431800" rIns="485951" bIns="21590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占比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10%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6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标题"/>
          <p:cNvSpPr/>
          <p:nvPr>
            <p:custDataLst>
              <p:tags r:id="rId7"/>
            </p:custDataLst>
          </p:nvPr>
        </p:nvSpPr>
        <p:spPr>
          <a:xfrm>
            <a:off x="9734959" y="3725929"/>
            <a:ext cx="1951696" cy="431243"/>
          </a:xfrm>
          <a:prstGeom prst="roundRect">
            <a:avLst>
              <a:gd name="adj" fmla="val 50000"/>
            </a:avLst>
          </a:prstGeom>
          <a:solidFill>
            <a:srgbClr val="17D59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atin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其他行业</a:t>
            </a:r>
          </a:p>
        </p:txBody>
      </p:sp>
      <p:sp>
        <p:nvSpPr>
          <p:cNvPr id="28" name="矩形: 圆角 29"/>
          <p:cNvSpPr/>
          <p:nvPr>
            <p:custDataLst>
              <p:tags r:id="rId8"/>
            </p:custDataLst>
          </p:nvPr>
        </p:nvSpPr>
        <p:spPr>
          <a:xfrm>
            <a:off x="5923280" y="4157345"/>
            <a:ext cx="3392170" cy="2004695"/>
          </a:xfrm>
          <a:prstGeom prst="roundRect">
            <a:avLst>
              <a:gd name="adj" fmla="val 6098"/>
            </a:avLst>
          </a:prstGeom>
          <a:noFill/>
          <a:ln w="12700" cap="flat" cmpd="sng" algn="ctr">
            <a:solidFill>
              <a:srgbClr val="376FFF">
                <a:alpha val="40000"/>
              </a:srgbClr>
            </a:solidFill>
            <a:prstDash val="solid"/>
            <a:miter lim="800000"/>
          </a:ln>
          <a:effectLst/>
        </p:spPr>
        <p:txBody>
          <a:bodyPr vertOverflow="overflow" horzOverflow="overflow" vert="horz" wrap="square" lIns="485952" tIns="431800" rIns="485951" bIns="21590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50000"/>
              </a:lnSpc>
            </a:pP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医疗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食品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占比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15%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，在这个行业中拥有潜能，逐步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涉及民生刚需或消费升级主题。  </a:t>
            </a:r>
            <a:endParaRPr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400" dirty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JhNjQ1NWRkNzkxMDZjNjA1MzM0Y2I4MDNmMWI2ZDQifQ=="/>
  <p:tag name="RESOURCE_RECORD_KEY" val="{&quot;19&quot;:[20342119,20348543],&quot;70&quot;:[3315859,3321638,3402718,3403312,3323369,3327990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68.98645669291336,&quot;width&quot;:872.976377952756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630708661418,&quot;left&quot;:54.14566929133857,&quot;top&quot;:84.63645669291336,&quot;width&quot;:861.9232283464568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630708661418,&quot;left&quot;:54.14566929133857,&quot;top&quot;:84.63645669291336,&quot;width&quot;:861.9232283464568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630708661418,&quot;left&quot;:54.14566929133857,&quot;top&quot;:84.63645669291336,&quot;width&quot;:861.9232283464568}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630708661417,&quot;left&quot;:54.14566929133857,&quot;top&quot;:84.63645669291338,&quot;width&quot;:875.376377952756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7.6169291338583,&quot;top&quot;:189.22984251968506,&quot;width&quot;:638.1459055118108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2.06354330708666,&quot;left&quot;:54.14566929133857,&quot;top&quot;:84.63645669291338,&quot;width&quot;:875.376377952756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3.8130708661418,&quot;left&quot;:54.14566929133857,&quot;top&quot;:84.63645669291336,&quot;width&quot;:861.9232283464569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3.8130708661418,&quot;left&quot;:54.14566929133857,&quot;top&quot;:84.63645669291336,&quot;width&quot;:861.9232283464569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3.8130708661418,&quot;left&quot;:54.14566929133857,&quot;top&quot;:84.63645669291336,&quot;width&quot;:861.9232283464569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3.8130708661418,&quot;left&quot;:54.14566929133857,&quot;top&quot;:84.63645669291336,&quot;width&quot;:861.9232283464569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7.6169291338583,&quot;top&quot;:189.22984251968506,&quot;width&quot;:638.1459055118108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61.9232283464568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5.4630708661418,&quot;left&quot;:54.14566929133857,&quot;top&quot;:84.63645669291336,&quot;width&quot;:861.9232283464568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5.4630708661418,&quot;left&quot;:54.14566929133857,&quot;top&quot;:84.63645669291336,&quot;width&quot;:861.9232283464568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5.4630708661418,&quot;left&quot;:54.14566929133857,&quot;top&quot;:84.63645669291336,&quot;width&quot;:861.9232283464568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5.4630708661418,&quot;left&quot;:54.14566929133857,&quot;top&quot;:84.63645669291336,&quot;width&quot;:861.923228346456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7.6169291338583,&quot;top&quot;:189.22984251968506,&quot;width&quot;:638.1459055118108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50.3635433070866,&quot;left&quot;:54.14566929133857,&quot;top&quot;:84.63645669291336,&quot;width&quot;:861.9232283464569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9682677165354,&quot;left&quot;:54.145669291338585,&quot;top&quot;:84.63645669291338,&quot;width&quot;:861.9232283464568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9682677165354,&quot;left&quot;:54.145669291338585,&quot;top&quot;:84.63645669291338,&quot;width&quot;:861.9232283464568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9682677165354,&quot;left&quot;:54.145669291338585,&quot;top&quot;:84.63645669291338,&quot;width&quot;:861.9232283464568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2.9682677165354,&quot;left&quot;:54.145669291338585,&quot;top&quot;:84.63645669291338,&quot;width&quot;:861.9232283464568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85,&quot;left&quot;:54.22614173228349,&quot;top&quot;:61.95,&quot;width&quot;:308.23259842519684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  <p:tag name="RESOURCE_RECORD_KEY" val="{&quot;70&quot;:[3327990]}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3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2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1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92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1708661417324,&quot;left&quot;:48.695984251968504,&quot;top&quot;:115.05,&quot;width&quot;:862.6078740157479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1708661417324,&quot;left&quot;:48.695984251968504,&quot;top&quot;:115.05,&quot;width&quot;:862.6078740157479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4.21708661417324,&quot;left&quot;:48.695984251968504,&quot;top&quot;:115.05,&quot;width&quot;:862.6078740157479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3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2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1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3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2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f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39"/>
  <p:tag name="KSO_WM_DIAGRAM_GROUP_CODE" val="m1-1"/>
  <p:tag name="KSO_WM_UNIT_TYPE" val="m_h_f"/>
  <p:tag name="KSO_WM_UNIT_INDEX" val="1_1_1"/>
  <p:tag name="KSO_WM_DIAGRAM_VERSION" val="3"/>
  <p:tag name="KSO_WM_DIAGRAM_COLOR_TRICK" val="1"/>
  <p:tag name="KSO_WM_DIAGRAM_COLOR_TEXT_CAN_REMOVE" val="n"/>
  <p:tag name="KSO_WM_UNIT_PRESET_TEXT" val="单击此处输入您的项正文，文字是您思想的提炼，请尽量言简意赅的阐述观点。&#10;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2.25,&quot;top&quot;:104.22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6,&quot;left&quot;:6.150078740157481,&quot;top&quot;:84.25,&quot;width&quot;:949.8188976377951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6,&quot;left&quot;:6.150078740157481,&quot;top&quot;:84.25,&quot;width&quot;:949.8188976377951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6,&quot;left&quot;:6.150078740157481,&quot;top&quot;:84.25,&quot;width&quot;:949.818897637795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  <p:tag name="RESOURCE_RECORD_KEY" val="{&quot;70&quot;:[3402718,3403312]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i*1_1"/>
  <p:tag name="KSO_WM_TEMPLATE_CATEGORY" val="diagram"/>
  <p:tag name="KSO_WM_TEMPLATE_INDEX" val="20235399"/>
  <p:tag name="KSO_WM_UNIT_LAYERLEVEL" val="1_1"/>
  <p:tag name="KSO_WM_TAG_VERSION" val="3.0"/>
  <p:tag name="KSO_WM_BEAUTIFY_FLAG" val="#wm#"/>
  <p:tag name="KSO_WM_DIAGRAM_GROUP_CODE" val="m1-2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.4000000059604645,&quot;colorType&quot;:1,&quot;foreColorIndex&quot;:5,&quot;pos&quot;:0.44999998807907104,&quot;transparency&quot;:0},{&quot;brightness&quot;:0.600000023841857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1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1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2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2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4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4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6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6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8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8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5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5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11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11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9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9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12_1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12_1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3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3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7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7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10_2"/>
  <p:tag name="KSO_WM_TEMPLATE_CATEGORY" val="diagram"/>
  <p:tag name="KSO_WM_TEMPLATE_INDEX" val="20235399"/>
  <p:tag name="KSO_WM_UNIT_LAYERLEVEL" val="1_1_1"/>
  <p:tag name="KSO_WM_TAG_VERSION" val="3.0"/>
  <p:tag name="KSO_WM_BEAUTIFY_FLAG" val="#wm#"/>
  <p:tag name="KSO_WM_DIAGRAM_GROUP_CODE" val="m1-2"/>
  <p:tag name="KSO_WM_UNIT_TYPE" val="m_h_i"/>
  <p:tag name="KSO_WM_UNIT_INDEX" val="1_10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3_2"/>
  <p:tag name="KSO_WM_TEMPLATE_CATEGORY" val="diagram"/>
  <p:tag name="KSO_WM_TEMPLATE_INDEX" val="20235399"/>
  <p:tag name="KSO_WM_UNIT_LAYERLEVEL" val="1_1_1"/>
  <p:tag name="KSO_WM_TAG_VERSION" val="3.0"/>
  <p:tag name="KSO_WM_DIAGRAM_GROUP_CODE" val="m1-2"/>
  <p:tag name="KSO_WM_UNIT_TYPE" val="m_h_i"/>
  <p:tag name="KSO_WM_UNIT_INDEX" val="1_3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7_2"/>
  <p:tag name="KSO_WM_TEMPLATE_CATEGORY" val="diagram"/>
  <p:tag name="KSO_WM_TEMPLATE_INDEX" val="20235399"/>
  <p:tag name="KSO_WM_UNIT_LAYERLEVEL" val="1_1_1"/>
  <p:tag name="KSO_WM_TAG_VERSION" val="3.0"/>
  <p:tag name="KSO_WM_DIAGRAM_GROUP_CODE" val="m1-2"/>
  <p:tag name="KSO_WM_UNIT_TYPE" val="m_h_i"/>
  <p:tag name="KSO_WM_UNIT_INDEX" val="1_7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4000000059604645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11_2"/>
  <p:tag name="KSO_WM_TEMPLATE_CATEGORY" val="diagram"/>
  <p:tag name="KSO_WM_TEMPLATE_INDEX" val="20235399"/>
  <p:tag name="KSO_WM_UNIT_LAYERLEVEL" val="1_1_1"/>
  <p:tag name="KSO_WM_TAG_VERSION" val="3.0"/>
  <p:tag name="KSO_WM_DIAGRAM_GROUP_CODE" val="m1-2"/>
  <p:tag name="KSO_WM_UNIT_TYPE" val="m_h_i"/>
  <p:tag name="KSO_WM_UNIT_INDEX" val="1_11_2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399_10*m_h_i*1_12_1"/>
  <p:tag name="KSO_WM_TEMPLATE_CATEGORY" val="diagram"/>
  <p:tag name="KSO_WM_TEMPLATE_INDEX" val="20235399"/>
  <p:tag name="KSO_WM_UNIT_LAYERLEVEL" val="1_1_1"/>
  <p:tag name="KSO_WM_TAG_VERSION" val="3.0"/>
  <p:tag name="KSO_WM_DIAGRAM_GROUP_CODE" val="m1-2"/>
  <p:tag name="KSO_WM_UNIT_TYPE" val="m_h_i"/>
  <p:tag name="KSO_WM_UNIT_INDEX" val="1_12_1"/>
  <p:tag name="KSO_WM_DIAGRAM_VERSION" val="3"/>
  <p:tag name="KSO_WM_DIAGRAM_COLOR_TRICK" val="1"/>
  <p:tag name="KSO_WM_DIAGRAM_COLOR_TEXT_CAN_REMOVE" val="n"/>
  <p:tag name="KSO_WM_DIAGRAM_VIRTUALLY_FRAME" val="{&quot;height&quot;:394.59464566929125,&quot;left&quot;:-0.55,&quot;top&quot;:92.72763779527558,&quot;width&quot;:960}"/>
  <p:tag name="KSO_WM_UNIT_LINE_FORE_SCHEMECOLOR_INDEX" val="5"/>
  <p:tag name="KSO_WM_DIAGRAM_MAX_ITEMCNT" val="12"/>
  <p:tag name="KSO_WM_DIAGRAM_MIN_ITEMCNT" val="3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_EFFEC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38566_1*i*2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38566_1*i*3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38566_1*i*4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06*100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566_1*d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66_1*i*1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38566_1*i*5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38566_1*i*6"/>
  <p:tag name="KSO_WM_TEMPLATE_CATEGORY" val="custom"/>
  <p:tag name="KSO_WM_TEMPLATE_INDEX" val="20238566"/>
  <p:tag name="KSO_WM_UNIT_LAYERLEVEL" val="1"/>
  <p:tag name="KSO_WM_TAG_VERSION" val="3.0"/>
  <p:tag name="KSO_WM_BEAUTIFY_FLAG" val="#wm#"/>
  <p:tag name="KSO_WM_UNIT_PIC_EFFECT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  <p:tag name="RESOURCE_RECORD_KEY" val="{&quot;70&quot;:[3323369]}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2*l_h_f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2*l_h_i*1_1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2*l_h_f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2*l_h_a*1_2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2*l_h_i*1_2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2*l_h_f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观点，以便观者理解您传达的思想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2*l_h_a*1_3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2*l_h_i*1_3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3337_2*l_h_f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2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具体内容，简明扼要地阐述您的内容观点，以便观者准确地理解您传达的思想。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3337_2*l_h_a*1_4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337_2*l_h_i*1_4_1"/>
  <p:tag name="KSO_WM_TEMPLATE_CATEGORY" val="diagram"/>
  <p:tag name="KSO_WM_TEMPLATE_INDEX" val="20233337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1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DIAGRAM_USE_COLOR_VALUE" val="{&quot;color_scheme&quot;:1,&quot;color_type&quot;:1,&quot;theme_color_indexes&quot;:[5,6,5,6,5,6]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2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DIAGRAM_USE_COLOR_VALUE" val="{&quot;color_scheme&quot;:1,&quot;color_type&quot;:1,&quot;theme_color_indexes&quot;:[5,6,5,6,5,6]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3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DIAGRAM_USE_COLOR_VALUE" val="{&quot;color_scheme&quot;:1,&quot;color_type&quot;:1,&quot;theme_color_indexes&quot;:[5,6,5,6,5,6]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37_2*l_h_i*1_4_2"/>
  <p:tag name="KSO_WM_TEMPLATE_CATEGORY" val="diagram"/>
  <p:tag name="KSO_WM_TEMPLATE_INDEX" val="20233337"/>
  <p:tag name="KSO_WM_UNIT_LAYERLEVEL" val="1_1_1"/>
  <p:tag name="KSO_WM_TAG_VERSION" val="3.0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13"/>
  <p:tag name="KSO_WM_DIAGRAM_USE_COLOR_VALUE" val="{&quot;color_scheme&quot;:1,&quot;color_type&quot;:1,&quot;theme_color_indexes&quot;:[5,6,5,6,5,6]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2*l_h_a*1_3_1"/>
  <p:tag name="KSO_WM_TEMPLATE_CATEGORY" val="diagram"/>
  <p:tag name="KSO_WM_TEMPLATE_INDEX" val="20233337"/>
  <p:tag name="KSO_WM_UNIT_LAYERLEVEL" val="1_1_1"/>
  <p:tag name="KSO_WM_TAG_VERSION" val="3.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357.62326995609317,&quot;left&quot;:41.87503937007874,&quot;top&quot;:88.22503937007872,&quot;width&quot;:850.5162936377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  <p:tag name="RESOURCE_RECORD_KEY" val="{&quot;70&quot;:[3402718,3403312]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  <p:tag name="RESOURCE_RECORD_KEY" val="{&quot;70&quot;:[3402718,3403312]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58,&quot;width&quot;:7702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1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1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5,&quot;colorType&quot;:1,&quot;foreColorIndex&quot;:13,&quot;pos&quot;:0,&quot;transparency&quot;:0.800000011920929},{&quot;brightness&quot;:0.5,&quot;colorType&quot;:1,&quot;foreColorIndex&quot;:13,&quot;pos&quot;:0.6000000238418579,&quot;transparency&quot;:0.4000000059604645},{&quot;brightness&quot;:0.5,&quot;colorType&quot;:1,&quot;foreColorIndex&quot;:13,&quot;pos&quot;:1,&quot;transparency&quot;:0.800000011920929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i*1_2"/>
  <p:tag name="KSO_WM_TEMPLATE_CATEGORY" val="diagram"/>
  <p:tag name="KSO_WM_TEMPLATE_INDEX" val="20236933"/>
  <p:tag name="KSO_WM_UNIT_LAYERLEVEL" val="1_1"/>
  <p:tag name="KSO_WM_TAG_VERSION" val="3.0"/>
  <p:tag name="KSO_WM_BEAUTIFY_FLAG" val="#wm#"/>
  <p:tag name="KSO_WM_DIAGRAM_GROUP_CODE" val="m1-1"/>
  <p:tag name="KSO_WM_UNIT_TYPE" val="m_i"/>
  <p:tag name="KSO_WM_UNIT_INDEX" val="1_2"/>
  <p:tag name="KSO_WM_DIAGRAM_VERSION" val="3"/>
  <p:tag name="KSO_WM_DIAGRAM_COLOR_TRICK" val="1"/>
  <p:tag name="KSO_WM_DIAGRAM_COLOR_TEXT_CAN_REMOVE" val="n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5299999713897705,&quot;transparency&quot;:0},{&quot;brightness&quot;:0.800000011920929,&quot;colorType&quot;:1,&quot;foreColorIndex&quot;:5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3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3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m1-1"/>
  <p:tag name="KSO_WM_UNIT_TYPE" val="m_h_a"/>
  <p:tag name="KSO_WM_UNIT_INDEX" val="1_2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2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a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8"/>
  <p:tag name="KSO_WM_DIAGRAM_GROUP_CODE" val="m1-1"/>
  <p:tag name="KSO_WM_UNIT_TYPE" val="m_h_a"/>
  <p:tag name="KSO_WM_UNIT_INDEX" val="1_1_1"/>
  <p:tag name="KSO_WM_DIAGRAM_VERSION" val="3"/>
  <p:tag name="KSO_WM_DIAGRAM_COLOR_TRICK" val="1"/>
  <p:tag name="KSO_WM_DIAGRAM_COLOR_TEXT_CAN_REMOVE" val="n"/>
  <p:tag name="KSO_WM_UNIT_PRESET_TEXT" val="添加项标题"/>
  <p:tag name="KSO_WM_UNIT_TEXT_FILL_FORE_SCHEMECOLOR_INDEX" val="1"/>
  <p:tag name="KSO_WM_UNIT_TEXT_FILL_TYPE" val="1"/>
  <p:tag name="KSO_WM_DIAGRAM_MAX_ITEMCNT" val="5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DIAGRAM_USE_COLOR_VALUE" val="{&quot;color_scheme&quot;:1,&quot;color_type&quot;:1,&quot;theme_color_indexes&quot;:[5,6,5,6,5,6]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1.00489176968983,&quot;left&quot;:-1.7,&quot;top&quot;:115.97440944881889,&quot;width&quot;:960}"/>
  <p:tag name="KSO_WM_UNIT_HIGHLIGHT" val="0"/>
  <p:tag name="KSO_WM_UNIT_COMPATIBLE" val="0"/>
  <p:tag name="KSO_WM_UNIT_DIAGRAM_ISNUMVISUAL" val="0"/>
  <p:tag name="KSO_WM_UNIT_DIAGRAM_ISREFERUNIT" val="0"/>
  <p:tag name="KSO_WM_UNIT_ID" val="diagram20236933_1*m_h_i*1_1_1"/>
  <p:tag name="KSO_WM_TEMPLATE_CATEGORY" val="diagram"/>
  <p:tag name="KSO_WM_TEMPLATE_INDEX" val="20236933"/>
  <p:tag name="KSO_WM_UNIT_LAYERLEVEL" val="1_1_1"/>
  <p:tag name="KSO_WM_TAG_VERSION" val="3.0"/>
  <p:tag name="KSO_WM_BEAUTIFY_FLAG" val="#wm#"/>
  <p:tag name="KSO_WM_DIAGRAM_GROUP_CODE" val="m1-1"/>
  <p:tag name="KSO_WM_UNIT_SUBTYPE" val="d"/>
  <p:tag name="KSO_WM_UNIT_TYPE" val="m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5"/>
  <p:tag name="KSO_WM_DIAGRAM_MIN_ITEMCNT" val="3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4000000059604645,&quot;colorType&quot;:1,&quot;foreColorIndex&quot;:5,&quot;pos&quot;:0.20999999344348907,&quot;transparency&quot;:0},{&quot;brightness&quot;:0,&quot;colorType&quot;:1,&quot;foreColorIndex&quot;:5,&quot;pos&quot;:0.800000011920929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5,6,5,6,5,6]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2.4513385826772,&quot;left&quot;:51.999921259842516,&quot;top&quot;:89,&quot;width&quot;:869.345118110236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11_1*i*1"/>
  <p:tag name="KSO_WM_TEMPLATE_CATEGORY" val="custom"/>
  <p:tag name="KSO_WM_TEMPLATE_INDEX" val="20238511"/>
  <p:tag name="KSO_WM_UNIT_LAYERLEVEL" val="1"/>
  <p:tag name="KSO_WM_TAG_VERSION" val="3.0"/>
  <p:tag name="KSO_WM_BEAUTIFY_FLAG" val="#wm#"/>
  <p:tag name="KSO_WM_UNIT_PIC_EFFEC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11_1*i*1"/>
  <p:tag name="KSO_WM_TEMPLATE_CATEGORY" val="custom"/>
  <p:tag name="KSO_WM_TEMPLATE_INDEX" val="20238511"/>
  <p:tag name="KSO_WM_UNIT_LAYERLEVEL" val="1"/>
  <p:tag name="KSO_WM_TAG_VERSION" val="3.0"/>
  <p:tag name="KSO_WM_BEAUTIFY_FLAG" val="#wm#"/>
  <p:tag name="KSO_WM_UNIT_PIC_EFFECT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11_1*i*1"/>
  <p:tag name="KSO_WM_TEMPLATE_CATEGORY" val="custom"/>
  <p:tag name="KSO_WM_TEMPLATE_INDEX" val="20238511"/>
  <p:tag name="KSO_WM_UNIT_LAYERLEVEL" val="1"/>
  <p:tag name="KSO_WM_TAG_VERSION" val="3.0"/>
  <p:tag name="KSO_WM_BEAUTIFY_FLAG" val="#wm#"/>
  <p:tag name="KSO_WM_UNIT_PIC_EFFEC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11_1*i*1"/>
  <p:tag name="KSO_WM_TEMPLATE_CATEGORY" val="custom"/>
  <p:tag name="KSO_WM_TEMPLATE_INDEX" val="20238511"/>
  <p:tag name="KSO_WM_UNIT_LAYERLEVEL" val="1"/>
  <p:tag name="KSO_WM_TAG_VERSION" val="3.0"/>
  <p:tag name="KSO_WM_BEAUTIFY_FLAG" val="#wm#"/>
  <p:tag name="KSO_WM_UNIT_PIC_EFFEC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511_1*i*1"/>
  <p:tag name="KSO_WM_TEMPLATE_CATEGORY" val="custom"/>
  <p:tag name="KSO_WM_TEMPLATE_INDEX" val="20238511"/>
  <p:tag name="KSO_WM_UNIT_LAYERLEVEL" val="1"/>
  <p:tag name="KSO_WM_TAG_VERSION" val="3.0"/>
  <p:tag name="KSO_WM_BEAUTIFY_FLAG" val="#wm#"/>
  <p:tag name="KSO_WM_UNIT_PIC_EFFEC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TEMPLATE_CATEGORY" val="diagram"/>
  <p:tag name="KSO_WM_UNIT_LAYERLEVEL" val="1_1_1"/>
  <p:tag name="KSO_WM_DIAGRAM_COLOR_TRICK" val="2"/>
  <p:tag name="KSO_WM_DIAGRAM_GROUP_CODE" val="l1-1"/>
  <p:tag name="KSO_WM_UNIT_INDEX" val="1_1_1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D" val="diagram20231751_3*l_h_f*1_1_1"/>
  <p:tag name="KSO_WM_TEMPLATE_INDEX" val="20231751"/>
  <p:tag name="KSO_WM_TAG_VERSION" val="3.0"/>
  <p:tag name="KSO_WM_DIAGRAM_VERSION" val="3"/>
  <p:tag name="KSO_WM_DIAGRAM_COLOR_TEXT_CAN_REMOVE" val="n"/>
  <p:tag name="KSO_WM_DIAGRAM_MAX_ITEMCNT" val="6"/>
  <p:tag name="KSO_WM_DIAGRAM_VIRTUALLY_FRAME" val="{&quot;height&quot;:406.5373084562498,&quot;left&quot;:385.39150390625,&quot;top&quot;:78.61269154375024,&quot;width&quot;:563.375346487450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FILL_FORE_SCHEMECOLOR_INDEX" val="14"/>
  <p:tag name="KSO_WM_UNIT_FILL_FORE_SCHEMECOLOR_INDEX_BRIGHTNESS" val="0"/>
  <p:tag name="KSO_WM_UNIT_TEXT_TYPE" val="1"/>
  <p:tag name="KSO_WM_UNIT_TEXT_LAYER_COUNT" val="1"/>
  <p:tag name="KSO_WM_BEAUTIFY_FLAG" val="#wm#"/>
  <p:tag name="KSO_WM_UNIT_PRESET_TEXT" val="单击此处添加文本内容，简明扼要地阐述您的观点。根据需要增减文字，以便观者准确地理解您传达的思想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51_3*l_h_a*1_1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6.5373084562498,&quot;left&quot;:385.39150390625,&quot;top&quot;:78.61269154375024,&quot;width&quot;:563.375346487450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添加标题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TEMPLATE_CATEGORY" val="diagram"/>
  <p:tag name="KSO_WM_UNIT_LAYERLEVEL" val="1_1_1"/>
  <p:tag name="KSO_WM_DIAGRAM_COLOR_TRICK" val="2"/>
  <p:tag name="KSO_WM_DIAGRAM_GROUP_CODE" val="l1-1"/>
  <p:tag name="KSO_WM_UNIT_INDEX" val="1_2_1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D" val="diagram20231751_3*l_h_f*1_2_1"/>
  <p:tag name="KSO_WM_TEMPLATE_INDEX" val="20231751"/>
  <p:tag name="KSO_WM_TAG_VERSION" val="3.0"/>
  <p:tag name="KSO_WM_DIAGRAM_VERSION" val="3"/>
  <p:tag name="KSO_WM_DIAGRAM_COLOR_TEXT_CAN_REMOVE" val="n"/>
  <p:tag name="KSO_WM_DIAGRAM_MAX_ITEMCNT" val="6"/>
  <p:tag name="KSO_WM_DIAGRAM_VIRTUALLY_FRAME" val="{&quot;height&quot;:406.5373084562498,&quot;left&quot;:385.39150390625,&quot;top&quot;:78.61269154375024,&quot;width&quot;:563.375346487450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FILL_FORE_SCHEMECOLOR_INDEX" val="14"/>
  <p:tag name="KSO_WM_UNIT_FILL_FORE_SCHEMECOLOR_INDEX_BRIGHTNESS" val="0"/>
  <p:tag name="KSO_WM_UNIT_TEXT_TYPE" val="1"/>
  <p:tag name="KSO_WM_UNIT_TEXT_LAYER_COUNT" val="1"/>
  <p:tag name="KSO_WM_BEAUTIFY_FLAG" val="#wm#"/>
  <p:tag name="KSO_WM_UNIT_PRESET_TEXT" val="单击此处添加文本具体内容，简明扼要地阐述您的观点。根据需要可酌情增减文字，以便观者准确地理解您传达的思想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51_3*l_h_a*1_2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6.5373084562498,&quot;left&quot;:385.39150390625,&quot;top&quot;:78.61269154375024,&quot;width&quot;:563.375346487450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添加标题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51_3*l_h_a*1_3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6.5373084562498,&quot;left&quot;:385.39150390625,&quot;top&quot;:78.61269154375024,&quot;width&quot;:563.375346487450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添加标题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TEMPLATE_CATEGORY" val="diagram"/>
  <p:tag name="KSO_WM_UNIT_LAYERLEVEL" val="1_1_1"/>
  <p:tag name="KSO_WM_DIAGRAM_COLOR_TRICK" val="2"/>
  <p:tag name="KSO_WM_DIAGRAM_GROUP_CODE" val="l1-1"/>
  <p:tag name="KSO_WM_UNIT_INDEX" val="1_4_1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D" val="diagram20231751_3*l_h_f*1_4_1"/>
  <p:tag name="KSO_WM_TEMPLATE_INDEX" val="20231751"/>
  <p:tag name="KSO_WM_TAG_VERSION" val="3.0"/>
  <p:tag name="KSO_WM_DIAGRAM_VERSION" val="3"/>
  <p:tag name="KSO_WM_DIAGRAM_COLOR_TEXT_CAN_REMOVE" val="n"/>
  <p:tag name="KSO_WM_DIAGRAM_MAX_ITEMCNT" val="6"/>
  <p:tag name="KSO_WM_DIAGRAM_VIRTUALLY_FRAME" val="{&quot;height&quot;:406.5373084562498,&quot;left&quot;:385.39150390625,&quot;top&quot;:78.61269154375024,&quot;width&quot;:563.375346487450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FILL_FORE_SCHEMECOLOR_INDEX" val="14"/>
  <p:tag name="KSO_WM_UNIT_FILL_FORE_SCHEMECOLOR_INDEX_BRIGHTNESS" val="0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，以便观者准确地理解您传达的思想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1751_3*l_h_a*1_4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06.5373084562498,&quot;left&quot;:385.39150390625,&quot;top&quot;:78.61269154375024,&quot;width&quot;:563.3753464874508}"/>
  <p:tag name="KSO_WM_DIAGRAM_COLOR_MATCH_VALUE" val="{&quot;shape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BEAUTIFY_FLAG" val="#wm#"/>
  <p:tag name="KSO_WM_UNIT_PRESET_TEXT" val="添加标题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]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OMPATIBLE" val="0"/>
  <p:tag name="KSO_WM_UNIT_DIAGRAM_ISREFERUNIT" val="0"/>
  <p:tag name="KSO_WM_TEMPLATE_CATEGORY" val="diagram"/>
  <p:tag name="KSO_WM_UNIT_LAYERLEVEL" val="1_1_1"/>
  <p:tag name="KSO_WM_DIAGRAM_COLOR_TRICK" val="2"/>
  <p:tag name="KSO_WM_DIAGRAM_GROUP_CODE" val="l1-1"/>
  <p:tag name="KSO_WM_UNIT_INDEX" val="1_1_1"/>
  <p:tag name="KSO_WM_DIAGRAM_MIN_ITEMCNT" val="2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D" val="diagram20231751_3*l_h_f*1_1_1"/>
  <p:tag name="KSO_WM_TEMPLATE_INDEX" val="20231751"/>
  <p:tag name="KSO_WM_TAG_VERSION" val="3.0"/>
  <p:tag name="KSO_WM_DIAGRAM_VERSION" val="3"/>
  <p:tag name="KSO_WM_DIAGRAM_COLOR_TEXT_CAN_REMOVE" val="n"/>
  <p:tag name="KSO_WM_DIAGRAM_MAX_ITEMCNT" val="6"/>
  <p:tag name="KSO_WM_DIAGRAM_VIRTUALLY_FRAME" val="{&quot;height&quot;:400.63578941081806,&quot;left&quot;:391.54150390625,&quot;top&quot;:78.61269154375024,&quot;width&quot;:563.375346487450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FILL_FORE_SCHEMECOLOR_INDEX" val="14"/>
  <p:tag name="KSO_WM_UNIT_FILL_FORE_SCHEMECOLOR_INDEX_BRIGHTNESS" val="0"/>
  <p:tag name="KSO_WM_UNIT_TEXT_TYPE" val="1"/>
  <p:tag name="KSO_WM_UNIT_TEXT_LAYER_COUNT" val="1"/>
  <p:tag name="KSO_WM_UNIT_PRESET_TEXT" val="单击此处添加文本内容，简明扼要地阐述您的观点。根据需要增减文字，以便观者准确地理解您传达的思想"/>
  <p:tag name="KSO_WM_UNIT_LINE_FORE_SCHEMECOLOR_INDEX" val="5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9,&quot;left&quot;:51.8,&quot;top&quot;:127.6,&quot;width&quot;:878.2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9,&quot;left&quot;:51.8,&quot;top&quot;:127.6,&quot;width&quot;:878.2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9,&quot;left&quot;:51.8,&quot;top&quot;:127.6,&quot;width&quot;:878.2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9,&quot;left&quot;:51.8,&quot;top&quot;:127.6,&quot;width&quot;:878.2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9,&quot;left&quot;:51.8,&quot;top&quot;:127.6,&quot;width&quot;:878.2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5.84322834645658,&quot;left&quot;:138.6669291338583,&quot;top&quot;:229.62984251968504,&quot;width&quot;:638.5244881889763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9.9,&quot;left&quot;:51.8,&quot;top&quot;:127.6,&quot;width&quot;:878.2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40056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2.71299212598433,&quot;left&quot;:54.14566929133857,&quot;top&quot;:84.63645669291336,&quot;width&quot;:872.976377952756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2755</Words>
  <Application>Microsoft Office PowerPoint</Application>
  <PresentationFormat>宽屏</PresentationFormat>
  <Paragraphs>457</Paragraphs>
  <Slides>34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HarmonyOS Sans SC</vt:lpstr>
      <vt:lpstr>Microsoft JhengHei</vt:lpstr>
      <vt:lpstr>等线</vt:lpstr>
      <vt:lpstr>等线 Light</vt:lpstr>
      <vt:lpstr>思源黑体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公司概况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产品介绍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创新能力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jiacheng zhang</dc:creator>
  <cp:lastModifiedBy>13810990482@126.com</cp:lastModifiedBy>
  <cp:revision>110</cp:revision>
  <dcterms:created xsi:type="dcterms:W3CDTF">2024-06-06T23:53:00Z</dcterms:created>
  <dcterms:modified xsi:type="dcterms:W3CDTF">2025-07-17T07:04:35Z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2E0BCD9AD0D64B35839BC74D9FFDDE6E_12</vt:lpwstr>
  </property>
  <property fmtid="{D5CDD505-2E9C-101B-9397-08002B2CF9AE}" pid="3" name="KSOProductBuildVer">
    <vt:lpwstr>2052-11.1.0.9021</vt:lpwstr>
  </property>
</Properties>
</file>